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1"/>
  </p:notesMasterIdLst>
  <p:sldIdLst>
    <p:sldId id="256" r:id="rId5"/>
    <p:sldId id="343" r:id="rId6"/>
    <p:sldId id="313" r:id="rId7"/>
    <p:sldId id="296" r:id="rId8"/>
    <p:sldId id="324" r:id="rId9"/>
    <p:sldId id="327" r:id="rId10"/>
    <p:sldId id="328" r:id="rId11"/>
    <p:sldId id="329" r:id="rId12"/>
    <p:sldId id="266" r:id="rId13"/>
    <p:sldId id="341" r:id="rId14"/>
    <p:sldId id="259" r:id="rId15"/>
    <p:sldId id="322" r:id="rId16"/>
    <p:sldId id="305" r:id="rId17"/>
    <p:sldId id="321" r:id="rId18"/>
    <p:sldId id="330" r:id="rId19"/>
    <p:sldId id="284" r:id="rId20"/>
    <p:sldId id="309" r:id="rId21"/>
    <p:sldId id="312" r:id="rId22"/>
    <p:sldId id="340" r:id="rId23"/>
    <p:sldId id="272" r:id="rId24"/>
    <p:sldId id="318" r:id="rId25"/>
    <p:sldId id="310" r:id="rId26"/>
    <p:sldId id="319" r:id="rId27"/>
    <p:sldId id="285" r:id="rId28"/>
    <p:sldId id="286" r:id="rId29"/>
    <p:sldId id="287" r:id="rId30"/>
    <p:sldId id="300" r:id="rId31"/>
    <p:sldId id="332" r:id="rId32"/>
    <p:sldId id="331" r:id="rId33"/>
    <p:sldId id="311" r:id="rId34"/>
    <p:sldId id="342" r:id="rId35"/>
    <p:sldId id="333" r:id="rId36"/>
    <p:sldId id="303" r:id="rId37"/>
    <p:sldId id="304" r:id="rId38"/>
    <p:sldId id="302" r:id="rId39"/>
    <p:sldId id="288" r:id="rId40"/>
    <p:sldId id="289" r:id="rId41"/>
    <p:sldId id="290" r:id="rId42"/>
    <p:sldId id="291" r:id="rId43"/>
    <p:sldId id="292" r:id="rId44"/>
    <p:sldId id="301" r:id="rId45"/>
    <p:sldId id="325" r:id="rId46"/>
    <p:sldId id="335" r:id="rId47"/>
    <p:sldId id="316" r:id="rId48"/>
    <p:sldId id="317" r:id="rId49"/>
    <p:sldId id="336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97"/>
    <p:restoredTop sz="94811"/>
  </p:normalViewPr>
  <p:slideViewPr>
    <p:cSldViewPr snapToGrid="0" snapToObjects="1">
      <p:cViewPr varScale="1">
        <p:scale>
          <a:sx n="102" d="100"/>
          <a:sy n="102" d="100"/>
        </p:scale>
        <p:origin x="2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711AF0-9DB8-1B46-9130-93E784DC5099}" type="doc">
      <dgm:prSet loTypeId="urn:microsoft.com/office/officeart/2005/8/layout/pyramid1" loCatId="" qsTypeId="urn:microsoft.com/office/officeart/2005/8/quickstyle/simple1" qsCatId="simple" csTypeId="urn:microsoft.com/office/officeart/2005/8/colors/accent3_5" csCatId="accent3" phldr="1"/>
      <dgm:spPr/>
    </dgm:pt>
    <dgm:pt modelId="{98E9AFBF-30C4-834C-A688-BB3D4E339FA7}">
      <dgm:prSet phldrT="[Text]" custT="1"/>
      <dgm:spPr>
        <a:solidFill>
          <a:srgbClr val="FF0000">
            <a:alpha val="70000"/>
          </a:srgbClr>
        </a:solidFill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University Squad – NCAA BEYOND</a:t>
          </a:r>
        </a:p>
      </dgm:t>
    </dgm:pt>
    <dgm:pt modelId="{10E36362-5D2C-4446-984F-34E9336FE63F}" type="parTrans" cxnId="{45B22885-B36E-B24D-AD08-4AA302F9264F}">
      <dgm:prSet/>
      <dgm:spPr/>
      <dgm:t>
        <a:bodyPr/>
        <a:lstStyle/>
        <a:p>
          <a:pPr algn="ctr"/>
          <a:endParaRPr lang="en-US"/>
        </a:p>
      </dgm:t>
    </dgm:pt>
    <dgm:pt modelId="{EEC3AB8C-FE0F-604B-A8BC-4066740FFCE8}" type="sibTrans" cxnId="{45B22885-B36E-B24D-AD08-4AA302F9264F}">
      <dgm:prSet/>
      <dgm:spPr/>
      <dgm:t>
        <a:bodyPr/>
        <a:lstStyle/>
        <a:p>
          <a:pPr algn="ctr"/>
          <a:endParaRPr lang="en-US"/>
        </a:p>
      </dgm:t>
    </dgm:pt>
    <dgm:pt modelId="{D4712908-1710-0445-8896-0700394272A5}">
      <dgm:prSet phldrT="[Text]" custT="1"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Silver Squad 2 practices </a:t>
          </a:r>
        </a:p>
        <a:p>
          <a:pPr algn="ctr"/>
          <a:r>
            <a:rPr lang="en-US" sz="1050" dirty="0">
              <a:latin typeface="Copperplate Gothic Bold"/>
              <a:cs typeface="Copperplate Gothic Bold"/>
            </a:rPr>
            <a:t>TRAIN TO COMPETE </a:t>
          </a:r>
        </a:p>
      </dgm:t>
    </dgm:pt>
    <dgm:pt modelId="{BC875703-6BA4-8F45-94DA-E60687B682ED}" type="parTrans" cxnId="{C95CCA58-F8EA-7643-93A0-4BD04B53FC0D}">
      <dgm:prSet/>
      <dgm:spPr/>
      <dgm:t>
        <a:bodyPr/>
        <a:lstStyle/>
        <a:p>
          <a:pPr algn="ctr"/>
          <a:endParaRPr lang="en-US"/>
        </a:p>
      </dgm:t>
    </dgm:pt>
    <dgm:pt modelId="{94D8CEA6-6A6B-BD4A-97C5-03CA6A5A5250}" type="sibTrans" cxnId="{C95CCA58-F8EA-7643-93A0-4BD04B53FC0D}">
      <dgm:prSet/>
      <dgm:spPr/>
      <dgm:t>
        <a:bodyPr/>
        <a:lstStyle/>
        <a:p>
          <a:pPr algn="ctr"/>
          <a:endParaRPr lang="en-US"/>
        </a:p>
      </dgm:t>
    </dgm:pt>
    <dgm:pt modelId="{8B517485-4A9D-414B-992A-F288A0C33906}">
      <dgm:prSet phldrT="[Text]" custT="1"/>
      <dgm:spPr>
        <a:solidFill>
          <a:schemeClr val="accent3">
            <a:lumMod val="60000"/>
            <a:lumOff val="40000"/>
            <a:alpha val="50000"/>
          </a:schemeClr>
        </a:solidFill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Little Dragons – 2 practices </a:t>
          </a:r>
        </a:p>
        <a:p>
          <a:pPr algn="ctr"/>
          <a:r>
            <a:rPr lang="en-US" sz="1050" dirty="0">
              <a:latin typeface="Copperplate Gothic Bold"/>
              <a:cs typeface="Copperplate Gothic Bold"/>
            </a:rPr>
            <a:t>FUNDAMENTALS</a:t>
          </a:r>
        </a:p>
      </dgm:t>
    </dgm:pt>
    <dgm:pt modelId="{EDDAE33F-8275-CD44-B516-D447646FEAC4}" type="parTrans" cxnId="{E9D093D9-0CEE-4A47-917F-35D5873C672A}">
      <dgm:prSet/>
      <dgm:spPr/>
      <dgm:t>
        <a:bodyPr/>
        <a:lstStyle/>
        <a:p>
          <a:pPr algn="ctr"/>
          <a:endParaRPr lang="en-US"/>
        </a:p>
      </dgm:t>
    </dgm:pt>
    <dgm:pt modelId="{66367088-E168-E643-BC68-4AB5361A87D4}" type="sibTrans" cxnId="{E9D093D9-0CEE-4A47-917F-35D5873C672A}">
      <dgm:prSet/>
      <dgm:spPr/>
      <dgm:t>
        <a:bodyPr/>
        <a:lstStyle/>
        <a:p>
          <a:pPr algn="ctr"/>
          <a:endParaRPr lang="en-US"/>
        </a:p>
      </dgm:t>
    </dgm:pt>
    <dgm:pt modelId="{991E20B0-6D62-CC49-935D-9C956796E03B}">
      <dgm:prSet custT="1"/>
      <dgm:spPr>
        <a:solidFill>
          <a:schemeClr val="accent6">
            <a:lumMod val="60000"/>
            <a:lumOff val="40000"/>
            <a:alpha val="70000"/>
          </a:schemeClr>
        </a:solidFill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Bronze Squad 2 practices LEARNING TO TRAIN </a:t>
          </a:r>
        </a:p>
      </dgm:t>
    </dgm:pt>
    <dgm:pt modelId="{3F203140-719B-DB43-9797-113DCA84F732}" type="parTrans" cxnId="{5D711EB8-A2E5-AD42-8DE1-A14A8B45B9D6}">
      <dgm:prSet/>
      <dgm:spPr/>
      <dgm:t>
        <a:bodyPr/>
        <a:lstStyle/>
        <a:p>
          <a:pPr algn="ctr"/>
          <a:endParaRPr lang="en-US"/>
        </a:p>
      </dgm:t>
    </dgm:pt>
    <dgm:pt modelId="{2C5CE2F8-DD88-CF4A-B4F3-5FA8B916CA41}" type="sibTrans" cxnId="{5D711EB8-A2E5-AD42-8DE1-A14A8B45B9D6}">
      <dgm:prSet/>
      <dgm:spPr/>
      <dgm:t>
        <a:bodyPr/>
        <a:lstStyle/>
        <a:p>
          <a:pPr algn="ctr"/>
          <a:endParaRPr lang="en-US"/>
        </a:p>
      </dgm:t>
    </dgm:pt>
    <dgm:pt modelId="{55F6B6F9-E838-0D47-8125-EF2635DF1521}">
      <dgm:prSet custT="1"/>
      <dgm:spPr>
        <a:solidFill>
          <a:schemeClr val="tx2">
            <a:lumMod val="40000"/>
            <a:lumOff val="60000"/>
            <a:alpha val="60000"/>
          </a:schemeClr>
        </a:solidFill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Blue Squad – 2 Practices </a:t>
          </a:r>
        </a:p>
        <a:p>
          <a:pPr algn="ctr"/>
          <a:r>
            <a:rPr lang="en-US" sz="1050" dirty="0">
              <a:latin typeface="Copperplate Gothic Bold"/>
              <a:cs typeface="Copperplate Gothic Bold"/>
            </a:rPr>
            <a:t>LEARNING TO PRACTICE SKILLS</a:t>
          </a:r>
        </a:p>
      </dgm:t>
    </dgm:pt>
    <dgm:pt modelId="{33B6EA21-6BAA-6141-BC48-C6857B963E8D}" type="parTrans" cxnId="{04B432DF-F854-8147-B640-9E97671BBB52}">
      <dgm:prSet/>
      <dgm:spPr/>
      <dgm:t>
        <a:bodyPr/>
        <a:lstStyle/>
        <a:p>
          <a:pPr algn="ctr"/>
          <a:endParaRPr lang="en-US"/>
        </a:p>
      </dgm:t>
    </dgm:pt>
    <dgm:pt modelId="{E00C1767-1DBD-294C-A5D2-DA592C942744}" type="sibTrans" cxnId="{04B432DF-F854-8147-B640-9E97671BBB52}">
      <dgm:prSet/>
      <dgm:spPr/>
      <dgm:t>
        <a:bodyPr/>
        <a:lstStyle/>
        <a:p>
          <a:pPr algn="ctr"/>
          <a:endParaRPr lang="en-US"/>
        </a:p>
      </dgm:t>
    </dgm:pt>
    <dgm:pt modelId="{72ABCF9C-4E39-0841-B4F5-2033E9B5F8DC}">
      <dgm:prSet custT="1"/>
      <dgm:spPr>
        <a:solidFill>
          <a:srgbClr val="FFFF00">
            <a:alpha val="70000"/>
          </a:srgbClr>
        </a:solidFill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Gold Squad 2 practices TRAIN TO WIN </a:t>
          </a:r>
        </a:p>
      </dgm:t>
    </dgm:pt>
    <dgm:pt modelId="{4A640F4B-C01C-9A41-B7BC-E4A626A58657}" type="parTrans" cxnId="{BD9908B9-1268-0840-8C32-8EE5EE313FF1}">
      <dgm:prSet/>
      <dgm:spPr/>
      <dgm:t>
        <a:bodyPr/>
        <a:lstStyle/>
        <a:p>
          <a:pPr algn="ctr"/>
          <a:endParaRPr lang="en-US"/>
        </a:p>
      </dgm:t>
    </dgm:pt>
    <dgm:pt modelId="{192450A4-3559-5B4B-8A38-715C518163E6}" type="sibTrans" cxnId="{BD9908B9-1268-0840-8C32-8EE5EE313FF1}">
      <dgm:prSet/>
      <dgm:spPr/>
      <dgm:t>
        <a:bodyPr/>
        <a:lstStyle/>
        <a:p>
          <a:pPr algn="ctr"/>
          <a:endParaRPr lang="en-US"/>
        </a:p>
      </dgm:t>
    </dgm:pt>
    <dgm:pt modelId="{8F1C503B-A279-3B42-8224-03264670A86F}" type="pres">
      <dgm:prSet presAssocID="{F6711AF0-9DB8-1B46-9130-93E784DC5099}" presName="Name0" presStyleCnt="0">
        <dgm:presLayoutVars>
          <dgm:dir/>
          <dgm:animLvl val="lvl"/>
          <dgm:resizeHandles val="exact"/>
        </dgm:presLayoutVars>
      </dgm:prSet>
      <dgm:spPr/>
    </dgm:pt>
    <dgm:pt modelId="{F4C06E34-02DA-0640-89CE-176A39917FB3}" type="pres">
      <dgm:prSet presAssocID="{98E9AFBF-30C4-834C-A688-BB3D4E339FA7}" presName="Name8" presStyleCnt="0"/>
      <dgm:spPr/>
    </dgm:pt>
    <dgm:pt modelId="{2AE1CE4B-041F-7542-A530-A268FAE54A1E}" type="pres">
      <dgm:prSet presAssocID="{98E9AFBF-30C4-834C-A688-BB3D4E339FA7}" presName="level" presStyleLbl="node1" presStyleIdx="0" presStyleCnt="6">
        <dgm:presLayoutVars>
          <dgm:chMax val="1"/>
          <dgm:bulletEnabled val="1"/>
        </dgm:presLayoutVars>
      </dgm:prSet>
      <dgm:spPr/>
    </dgm:pt>
    <dgm:pt modelId="{9A1616DB-3B50-F540-B3B1-05F072993233}" type="pres">
      <dgm:prSet presAssocID="{98E9AFBF-30C4-834C-A688-BB3D4E339FA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0241D3E-A230-FE46-8144-AB5909D31F62}" type="pres">
      <dgm:prSet presAssocID="{72ABCF9C-4E39-0841-B4F5-2033E9B5F8DC}" presName="Name8" presStyleCnt="0"/>
      <dgm:spPr/>
    </dgm:pt>
    <dgm:pt modelId="{F6B00FA9-259B-504F-A7E5-B843FFD2B284}" type="pres">
      <dgm:prSet presAssocID="{72ABCF9C-4E39-0841-B4F5-2033E9B5F8DC}" presName="level" presStyleLbl="node1" presStyleIdx="1" presStyleCnt="6">
        <dgm:presLayoutVars>
          <dgm:chMax val="1"/>
          <dgm:bulletEnabled val="1"/>
        </dgm:presLayoutVars>
      </dgm:prSet>
      <dgm:spPr/>
    </dgm:pt>
    <dgm:pt modelId="{A83090C8-E7FF-664E-BA72-DE306B374BBA}" type="pres">
      <dgm:prSet presAssocID="{72ABCF9C-4E39-0841-B4F5-2033E9B5F8D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8277722-4D5E-FA4D-8FDD-58B726F7D25D}" type="pres">
      <dgm:prSet presAssocID="{D4712908-1710-0445-8896-0700394272A5}" presName="Name8" presStyleCnt="0"/>
      <dgm:spPr/>
    </dgm:pt>
    <dgm:pt modelId="{69839F0E-5337-BC4C-9480-A9DB102BD7EB}" type="pres">
      <dgm:prSet presAssocID="{D4712908-1710-0445-8896-0700394272A5}" presName="level" presStyleLbl="node1" presStyleIdx="2" presStyleCnt="6">
        <dgm:presLayoutVars>
          <dgm:chMax val="1"/>
          <dgm:bulletEnabled val="1"/>
        </dgm:presLayoutVars>
      </dgm:prSet>
      <dgm:spPr/>
    </dgm:pt>
    <dgm:pt modelId="{E95D67FA-FD3E-BD4D-BD6D-722A24530533}" type="pres">
      <dgm:prSet presAssocID="{D4712908-1710-0445-8896-0700394272A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30A9425-AF05-A34A-B416-53CA4010D50F}" type="pres">
      <dgm:prSet presAssocID="{991E20B0-6D62-CC49-935D-9C956796E03B}" presName="Name8" presStyleCnt="0"/>
      <dgm:spPr/>
    </dgm:pt>
    <dgm:pt modelId="{77A09833-C32F-2845-B8B2-42F0BF93855E}" type="pres">
      <dgm:prSet presAssocID="{991E20B0-6D62-CC49-935D-9C956796E03B}" presName="level" presStyleLbl="node1" presStyleIdx="3" presStyleCnt="6">
        <dgm:presLayoutVars>
          <dgm:chMax val="1"/>
          <dgm:bulletEnabled val="1"/>
        </dgm:presLayoutVars>
      </dgm:prSet>
      <dgm:spPr/>
    </dgm:pt>
    <dgm:pt modelId="{A4BE4C0D-58B1-DC40-BE67-6C294D909F82}" type="pres">
      <dgm:prSet presAssocID="{991E20B0-6D62-CC49-935D-9C956796E03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7137BDD-A709-2D49-BA82-FB903C7B4789}" type="pres">
      <dgm:prSet presAssocID="{55F6B6F9-E838-0D47-8125-EF2635DF1521}" presName="Name8" presStyleCnt="0"/>
      <dgm:spPr/>
    </dgm:pt>
    <dgm:pt modelId="{9B0CC7D7-09B4-DB43-85B1-0D205A83F6B3}" type="pres">
      <dgm:prSet presAssocID="{55F6B6F9-E838-0D47-8125-EF2635DF1521}" presName="level" presStyleLbl="node1" presStyleIdx="4" presStyleCnt="6">
        <dgm:presLayoutVars>
          <dgm:chMax val="1"/>
          <dgm:bulletEnabled val="1"/>
        </dgm:presLayoutVars>
      </dgm:prSet>
      <dgm:spPr/>
    </dgm:pt>
    <dgm:pt modelId="{3DA42945-718A-7941-B52B-DA652B7DDDF3}" type="pres">
      <dgm:prSet presAssocID="{55F6B6F9-E838-0D47-8125-EF2635DF152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C176EC4-692B-DD49-A147-B2344B0E42A8}" type="pres">
      <dgm:prSet presAssocID="{8B517485-4A9D-414B-992A-F288A0C33906}" presName="Name8" presStyleCnt="0"/>
      <dgm:spPr/>
    </dgm:pt>
    <dgm:pt modelId="{F54E5F4D-0B13-604F-A3E0-ACCA2D2D599C}" type="pres">
      <dgm:prSet presAssocID="{8B517485-4A9D-414B-992A-F288A0C33906}" presName="level" presStyleLbl="node1" presStyleIdx="5" presStyleCnt="6">
        <dgm:presLayoutVars>
          <dgm:chMax val="1"/>
          <dgm:bulletEnabled val="1"/>
        </dgm:presLayoutVars>
      </dgm:prSet>
      <dgm:spPr/>
    </dgm:pt>
    <dgm:pt modelId="{D295C0AF-232A-9147-A108-A614FDEF8603}" type="pres">
      <dgm:prSet presAssocID="{8B517485-4A9D-414B-992A-F288A0C3390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F69861C-0D34-A440-A89B-AF5B4D077762}" type="presOf" srcId="{991E20B0-6D62-CC49-935D-9C956796E03B}" destId="{A4BE4C0D-58B1-DC40-BE67-6C294D909F82}" srcOrd="1" destOrd="0" presId="urn:microsoft.com/office/officeart/2005/8/layout/pyramid1"/>
    <dgm:cxn modelId="{76568820-4D9A-C448-A56B-F7F29A8A9638}" type="presOf" srcId="{8B517485-4A9D-414B-992A-F288A0C33906}" destId="{D295C0AF-232A-9147-A108-A614FDEF8603}" srcOrd="1" destOrd="0" presId="urn:microsoft.com/office/officeart/2005/8/layout/pyramid1"/>
    <dgm:cxn modelId="{7C5A2136-BBA2-584E-88E4-0C5447A11038}" type="presOf" srcId="{D4712908-1710-0445-8896-0700394272A5}" destId="{E95D67FA-FD3E-BD4D-BD6D-722A24530533}" srcOrd="1" destOrd="0" presId="urn:microsoft.com/office/officeart/2005/8/layout/pyramid1"/>
    <dgm:cxn modelId="{C5C23D42-354E-CE43-8D70-CA291E59EB31}" type="presOf" srcId="{F6711AF0-9DB8-1B46-9130-93E784DC5099}" destId="{8F1C503B-A279-3B42-8224-03264670A86F}" srcOrd="0" destOrd="0" presId="urn:microsoft.com/office/officeart/2005/8/layout/pyramid1"/>
    <dgm:cxn modelId="{C95CCA58-F8EA-7643-93A0-4BD04B53FC0D}" srcId="{F6711AF0-9DB8-1B46-9130-93E784DC5099}" destId="{D4712908-1710-0445-8896-0700394272A5}" srcOrd="2" destOrd="0" parTransId="{BC875703-6BA4-8F45-94DA-E60687B682ED}" sibTransId="{94D8CEA6-6A6B-BD4A-97C5-03CA6A5A5250}"/>
    <dgm:cxn modelId="{218AAB67-9CBE-D643-A35C-FEF2FD274522}" type="presOf" srcId="{98E9AFBF-30C4-834C-A688-BB3D4E339FA7}" destId="{2AE1CE4B-041F-7542-A530-A268FAE54A1E}" srcOrd="0" destOrd="0" presId="urn:microsoft.com/office/officeart/2005/8/layout/pyramid1"/>
    <dgm:cxn modelId="{EE7BC970-D28A-1D40-910F-1C05AA8739F3}" type="presOf" srcId="{72ABCF9C-4E39-0841-B4F5-2033E9B5F8DC}" destId="{A83090C8-E7FF-664E-BA72-DE306B374BBA}" srcOrd="1" destOrd="0" presId="urn:microsoft.com/office/officeart/2005/8/layout/pyramid1"/>
    <dgm:cxn modelId="{0B356172-873D-4D46-A157-D635D0047CCE}" type="presOf" srcId="{98E9AFBF-30C4-834C-A688-BB3D4E339FA7}" destId="{9A1616DB-3B50-F540-B3B1-05F072993233}" srcOrd="1" destOrd="0" presId="urn:microsoft.com/office/officeart/2005/8/layout/pyramid1"/>
    <dgm:cxn modelId="{9BA7787D-FD97-2C4A-8923-D570D96D9066}" type="presOf" srcId="{991E20B0-6D62-CC49-935D-9C956796E03B}" destId="{77A09833-C32F-2845-B8B2-42F0BF93855E}" srcOrd="0" destOrd="0" presId="urn:microsoft.com/office/officeart/2005/8/layout/pyramid1"/>
    <dgm:cxn modelId="{45B22885-B36E-B24D-AD08-4AA302F9264F}" srcId="{F6711AF0-9DB8-1B46-9130-93E784DC5099}" destId="{98E9AFBF-30C4-834C-A688-BB3D4E339FA7}" srcOrd="0" destOrd="0" parTransId="{10E36362-5D2C-4446-984F-34E9336FE63F}" sibTransId="{EEC3AB8C-FE0F-604B-A8BC-4066740FFCE8}"/>
    <dgm:cxn modelId="{F1E50F92-A469-3346-B4C3-1FB3CF5EE9AD}" type="presOf" srcId="{8B517485-4A9D-414B-992A-F288A0C33906}" destId="{F54E5F4D-0B13-604F-A3E0-ACCA2D2D599C}" srcOrd="0" destOrd="0" presId="urn:microsoft.com/office/officeart/2005/8/layout/pyramid1"/>
    <dgm:cxn modelId="{5D711EB8-A2E5-AD42-8DE1-A14A8B45B9D6}" srcId="{F6711AF0-9DB8-1B46-9130-93E784DC5099}" destId="{991E20B0-6D62-CC49-935D-9C956796E03B}" srcOrd="3" destOrd="0" parTransId="{3F203140-719B-DB43-9797-113DCA84F732}" sibTransId="{2C5CE2F8-DD88-CF4A-B4F3-5FA8B916CA41}"/>
    <dgm:cxn modelId="{BD9908B9-1268-0840-8C32-8EE5EE313FF1}" srcId="{F6711AF0-9DB8-1B46-9130-93E784DC5099}" destId="{72ABCF9C-4E39-0841-B4F5-2033E9B5F8DC}" srcOrd="1" destOrd="0" parTransId="{4A640F4B-C01C-9A41-B7BC-E4A626A58657}" sibTransId="{192450A4-3559-5B4B-8A38-715C518163E6}"/>
    <dgm:cxn modelId="{4565AED5-F94B-5943-BCBD-B1BCD03A1673}" type="presOf" srcId="{55F6B6F9-E838-0D47-8125-EF2635DF1521}" destId="{9B0CC7D7-09B4-DB43-85B1-0D205A83F6B3}" srcOrd="0" destOrd="0" presId="urn:microsoft.com/office/officeart/2005/8/layout/pyramid1"/>
    <dgm:cxn modelId="{E9D093D9-0CEE-4A47-917F-35D5873C672A}" srcId="{F6711AF0-9DB8-1B46-9130-93E784DC5099}" destId="{8B517485-4A9D-414B-992A-F288A0C33906}" srcOrd="5" destOrd="0" parTransId="{EDDAE33F-8275-CD44-B516-D447646FEAC4}" sibTransId="{66367088-E168-E643-BC68-4AB5361A87D4}"/>
    <dgm:cxn modelId="{04B432DF-F854-8147-B640-9E97671BBB52}" srcId="{F6711AF0-9DB8-1B46-9130-93E784DC5099}" destId="{55F6B6F9-E838-0D47-8125-EF2635DF1521}" srcOrd="4" destOrd="0" parTransId="{33B6EA21-6BAA-6141-BC48-C6857B963E8D}" sibTransId="{E00C1767-1DBD-294C-A5D2-DA592C942744}"/>
    <dgm:cxn modelId="{3DDC83E1-5DE7-C543-B555-A639CD320B2A}" type="presOf" srcId="{55F6B6F9-E838-0D47-8125-EF2635DF1521}" destId="{3DA42945-718A-7941-B52B-DA652B7DDDF3}" srcOrd="1" destOrd="0" presId="urn:microsoft.com/office/officeart/2005/8/layout/pyramid1"/>
    <dgm:cxn modelId="{BCB2ECF6-C8BD-5641-85DE-3E1CFE70C4C9}" type="presOf" srcId="{72ABCF9C-4E39-0841-B4F5-2033E9B5F8DC}" destId="{F6B00FA9-259B-504F-A7E5-B843FFD2B284}" srcOrd="0" destOrd="0" presId="urn:microsoft.com/office/officeart/2005/8/layout/pyramid1"/>
    <dgm:cxn modelId="{7683B2F9-3DA9-CD44-BB2E-E69F9BC18229}" type="presOf" srcId="{D4712908-1710-0445-8896-0700394272A5}" destId="{69839F0E-5337-BC4C-9480-A9DB102BD7EB}" srcOrd="0" destOrd="0" presId="urn:microsoft.com/office/officeart/2005/8/layout/pyramid1"/>
    <dgm:cxn modelId="{7C632DD4-0188-1340-AB48-9781C18472C0}" type="presParOf" srcId="{8F1C503B-A279-3B42-8224-03264670A86F}" destId="{F4C06E34-02DA-0640-89CE-176A39917FB3}" srcOrd="0" destOrd="0" presId="urn:microsoft.com/office/officeart/2005/8/layout/pyramid1"/>
    <dgm:cxn modelId="{B8F8B554-CE35-7846-847B-39F49B6C00E9}" type="presParOf" srcId="{F4C06E34-02DA-0640-89CE-176A39917FB3}" destId="{2AE1CE4B-041F-7542-A530-A268FAE54A1E}" srcOrd="0" destOrd="0" presId="urn:microsoft.com/office/officeart/2005/8/layout/pyramid1"/>
    <dgm:cxn modelId="{BF261040-2763-B54C-8201-6175D3FA5328}" type="presParOf" srcId="{F4C06E34-02DA-0640-89CE-176A39917FB3}" destId="{9A1616DB-3B50-F540-B3B1-05F072993233}" srcOrd="1" destOrd="0" presId="urn:microsoft.com/office/officeart/2005/8/layout/pyramid1"/>
    <dgm:cxn modelId="{699A5787-3305-CA45-BD0E-04CB638B4E1F}" type="presParOf" srcId="{8F1C503B-A279-3B42-8224-03264670A86F}" destId="{50241D3E-A230-FE46-8144-AB5909D31F62}" srcOrd="1" destOrd="0" presId="urn:microsoft.com/office/officeart/2005/8/layout/pyramid1"/>
    <dgm:cxn modelId="{4CD03857-FFCE-0F4C-B015-2DAAA4C9A9C8}" type="presParOf" srcId="{50241D3E-A230-FE46-8144-AB5909D31F62}" destId="{F6B00FA9-259B-504F-A7E5-B843FFD2B284}" srcOrd="0" destOrd="0" presId="urn:microsoft.com/office/officeart/2005/8/layout/pyramid1"/>
    <dgm:cxn modelId="{1BDEB09F-6715-F54A-97A4-4FB4B1F98A40}" type="presParOf" srcId="{50241D3E-A230-FE46-8144-AB5909D31F62}" destId="{A83090C8-E7FF-664E-BA72-DE306B374BBA}" srcOrd="1" destOrd="0" presId="urn:microsoft.com/office/officeart/2005/8/layout/pyramid1"/>
    <dgm:cxn modelId="{E5B076CA-5565-DA43-AA0E-179619A2E9E0}" type="presParOf" srcId="{8F1C503B-A279-3B42-8224-03264670A86F}" destId="{78277722-4D5E-FA4D-8FDD-58B726F7D25D}" srcOrd="2" destOrd="0" presId="urn:microsoft.com/office/officeart/2005/8/layout/pyramid1"/>
    <dgm:cxn modelId="{B8F852CA-1A3B-624C-93DD-854E287421DA}" type="presParOf" srcId="{78277722-4D5E-FA4D-8FDD-58B726F7D25D}" destId="{69839F0E-5337-BC4C-9480-A9DB102BD7EB}" srcOrd="0" destOrd="0" presId="urn:microsoft.com/office/officeart/2005/8/layout/pyramid1"/>
    <dgm:cxn modelId="{DD4ABD65-40BE-C940-8363-C0DE17301F51}" type="presParOf" srcId="{78277722-4D5E-FA4D-8FDD-58B726F7D25D}" destId="{E95D67FA-FD3E-BD4D-BD6D-722A24530533}" srcOrd="1" destOrd="0" presId="urn:microsoft.com/office/officeart/2005/8/layout/pyramid1"/>
    <dgm:cxn modelId="{E628E8E7-F382-DA47-8840-A50E4BAFE825}" type="presParOf" srcId="{8F1C503B-A279-3B42-8224-03264670A86F}" destId="{730A9425-AF05-A34A-B416-53CA4010D50F}" srcOrd="3" destOrd="0" presId="urn:microsoft.com/office/officeart/2005/8/layout/pyramid1"/>
    <dgm:cxn modelId="{F3C3EBB3-E4AC-234D-AEEF-0A2D3FA2583B}" type="presParOf" srcId="{730A9425-AF05-A34A-B416-53CA4010D50F}" destId="{77A09833-C32F-2845-B8B2-42F0BF93855E}" srcOrd="0" destOrd="0" presId="urn:microsoft.com/office/officeart/2005/8/layout/pyramid1"/>
    <dgm:cxn modelId="{C54D4194-4DD8-B846-8D6C-4F07BDBB2B45}" type="presParOf" srcId="{730A9425-AF05-A34A-B416-53CA4010D50F}" destId="{A4BE4C0D-58B1-DC40-BE67-6C294D909F82}" srcOrd="1" destOrd="0" presId="urn:microsoft.com/office/officeart/2005/8/layout/pyramid1"/>
    <dgm:cxn modelId="{84E80A42-180A-D34F-9916-311FB5A58073}" type="presParOf" srcId="{8F1C503B-A279-3B42-8224-03264670A86F}" destId="{E7137BDD-A709-2D49-BA82-FB903C7B4789}" srcOrd="4" destOrd="0" presId="urn:microsoft.com/office/officeart/2005/8/layout/pyramid1"/>
    <dgm:cxn modelId="{92128ED2-2E7A-1A4B-86EC-781454D1DE59}" type="presParOf" srcId="{E7137BDD-A709-2D49-BA82-FB903C7B4789}" destId="{9B0CC7D7-09B4-DB43-85B1-0D205A83F6B3}" srcOrd="0" destOrd="0" presId="urn:microsoft.com/office/officeart/2005/8/layout/pyramid1"/>
    <dgm:cxn modelId="{18820A24-2124-ED4B-80A7-2ACC993B6F05}" type="presParOf" srcId="{E7137BDD-A709-2D49-BA82-FB903C7B4789}" destId="{3DA42945-718A-7941-B52B-DA652B7DDDF3}" srcOrd="1" destOrd="0" presId="urn:microsoft.com/office/officeart/2005/8/layout/pyramid1"/>
    <dgm:cxn modelId="{B4B57F98-0F05-2A44-9272-5096BC9158E0}" type="presParOf" srcId="{8F1C503B-A279-3B42-8224-03264670A86F}" destId="{FC176EC4-692B-DD49-A147-B2344B0E42A8}" srcOrd="5" destOrd="0" presId="urn:microsoft.com/office/officeart/2005/8/layout/pyramid1"/>
    <dgm:cxn modelId="{7200B92D-83BC-E94B-A7DD-A7C20B83C7B8}" type="presParOf" srcId="{FC176EC4-692B-DD49-A147-B2344B0E42A8}" destId="{F54E5F4D-0B13-604F-A3E0-ACCA2D2D599C}" srcOrd="0" destOrd="0" presId="urn:microsoft.com/office/officeart/2005/8/layout/pyramid1"/>
    <dgm:cxn modelId="{BA885923-3A73-A04B-8E98-1079FDEB270A}" type="presParOf" srcId="{FC176EC4-692B-DD49-A147-B2344B0E42A8}" destId="{D295C0AF-232A-9147-A108-A614FDEF860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1CE4B-041F-7542-A530-A268FAE54A1E}">
      <dsp:nvSpPr>
        <dsp:cNvPr id="0" name=""/>
        <dsp:cNvSpPr/>
      </dsp:nvSpPr>
      <dsp:spPr>
        <a:xfrm>
          <a:off x="2286000" y="0"/>
          <a:ext cx="914400" cy="587241"/>
        </a:xfrm>
        <a:prstGeom prst="trapezoid">
          <a:avLst>
            <a:gd name="adj" fmla="val 77856"/>
          </a:avLst>
        </a:prstGeom>
        <a:solidFill>
          <a:srgbClr val="FF0000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University Squad – NCAA BEYOND</a:t>
          </a:r>
        </a:p>
      </dsp:txBody>
      <dsp:txXfrm>
        <a:off x="2286000" y="0"/>
        <a:ext cx="914400" cy="587241"/>
      </dsp:txXfrm>
    </dsp:sp>
    <dsp:sp modelId="{F6B00FA9-259B-504F-A7E5-B843FFD2B284}">
      <dsp:nvSpPr>
        <dsp:cNvPr id="0" name=""/>
        <dsp:cNvSpPr/>
      </dsp:nvSpPr>
      <dsp:spPr>
        <a:xfrm>
          <a:off x="1828800" y="587241"/>
          <a:ext cx="1828800" cy="587241"/>
        </a:xfrm>
        <a:prstGeom prst="trapezoid">
          <a:avLst>
            <a:gd name="adj" fmla="val 77856"/>
          </a:avLst>
        </a:prstGeom>
        <a:solidFill>
          <a:srgbClr val="FFFF00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Gold Squad 2 practices TRAIN TO WIN </a:t>
          </a:r>
        </a:p>
      </dsp:txBody>
      <dsp:txXfrm>
        <a:off x="2148840" y="587241"/>
        <a:ext cx="1188720" cy="587241"/>
      </dsp:txXfrm>
    </dsp:sp>
    <dsp:sp modelId="{69839F0E-5337-BC4C-9480-A9DB102BD7EB}">
      <dsp:nvSpPr>
        <dsp:cNvPr id="0" name=""/>
        <dsp:cNvSpPr/>
      </dsp:nvSpPr>
      <dsp:spPr>
        <a:xfrm>
          <a:off x="1371599" y="1174483"/>
          <a:ext cx="2743200" cy="587241"/>
        </a:xfrm>
        <a:prstGeom prst="trapezoid">
          <a:avLst>
            <a:gd name="adj" fmla="val 77856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Silver Squad 2 practices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TRAIN TO COMPETE </a:t>
          </a:r>
        </a:p>
      </dsp:txBody>
      <dsp:txXfrm>
        <a:off x="1851659" y="1174483"/>
        <a:ext cx="1783080" cy="587241"/>
      </dsp:txXfrm>
    </dsp:sp>
    <dsp:sp modelId="{77A09833-C32F-2845-B8B2-42F0BF93855E}">
      <dsp:nvSpPr>
        <dsp:cNvPr id="0" name=""/>
        <dsp:cNvSpPr/>
      </dsp:nvSpPr>
      <dsp:spPr>
        <a:xfrm>
          <a:off x="914399" y="1761725"/>
          <a:ext cx="3657600" cy="587241"/>
        </a:xfrm>
        <a:prstGeom prst="trapezoid">
          <a:avLst>
            <a:gd name="adj" fmla="val 77856"/>
          </a:avLst>
        </a:prstGeom>
        <a:solidFill>
          <a:schemeClr val="accent6">
            <a:lumMod val="60000"/>
            <a:lumOff val="4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Bronze Squad 2 practices LEARNING TO TRAIN </a:t>
          </a:r>
        </a:p>
      </dsp:txBody>
      <dsp:txXfrm>
        <a:off x="1554479" y="1761725"/>
        <a:ext cx="2377440" cy="587241"/>
      </dsp:txXfrm>
    </dsp:sp>
    <dsp:sp modelId="{9B0CC7D7-09B4-DB43-85B1-0D205A83F6B3}">
      <dsp:nvSpPr>
        <dsp:cNvPr id="0" name=""/>
        <dsp:cNvSpPr/>
      </dsp:nvSpPr>
      <dsp:spPr>
        <a:xfrm>
          <a:off x="457199" y="2348966"/>
          <a:ext cx="4572000" cy="587241"/>
        </a:xfrm>
        <a:prstGeom prst="trapezoid">
          <a:avLst>
            <a:gd name="adj" fmla="val 77856"/>
          </a:avLst>
        </a:prstGeom>
        <a:solidFill>
          <a:schemeClr val="tx2">
            <a:lumMod val="40000"/>
            <a:lumOff val="60000"/>
            <a:alpha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Blue Squad – 2 Practices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LEARNING TO PRACTICE SKILLS</a:t>
          </a:r>
        </a:p>
      </dsp:txBody>
      <dsp:txXfrm>
        <a:off x="1257299" y="2348966"/>
        <a:ext cx="2971800" cy="587241"/>
      </dsp:txXfrm>
    </dsp:sp>
    <dsp:sp modelId="{F54E5F4D-0B13-604F-A3E0-ACCA2D2D599C}">
      <dsp:nvSpPr>
        <dsp:cNvPr id="0" name=""/>
        <dsp:cNvSpPr/>
      </dsp:nvSpPr>
      <dsp:spPr>
        <a:xfrm>
          <a:off x="0" y="2936208"/>
          <a:ext cx="5486400" cy="587241"/>
        </a:xfrm>
        <a:prstGeom prst="trapezoid">
          <a:avLst>
            <a:gd name="adj" fmla="val 77856"/>
          </a:avLst>
        </a:prstGeom>
        <a:solidFill>
          <a:schemeClr val="accent3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Little Dragons – 2 practices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FUNDAMENTALS</a:t>
          </a:r>
        </a:p>
      </dsp:txBody>
      <dsp:txXfrm>
        <a:off x="960119" y="2936208"/>
        <a:ext cx="3566160" cy="587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D190E-D9C4-C540-8C4C-AF5EBBDB6C81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73C44-5F3B-904C-9258-A7C0F265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51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73C44-5F3B-904C-9258-A7C0F26542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5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5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7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4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3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4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5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55C9E-044B-344D-B739-D27B6261B8EB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5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rmorisako@isb.bj.edu.cn" TargetMode="External"/><Relationship Id="rId2" Type="http://schemas.openxmlformats.org/officeDocument/2006/relationships/hyperlink" Target="mailto:sparker@isb.bj.edu.cn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nwilson@isb.bj.edu.cn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jdeng@isb.bj.edu.cn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jdeng@isb.bj.edu.c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deng@isb.bj.edu.cn" TargetMode="External"/><Relationship Id="rId7" Type="http://schemas.openxmlformats.org/officeDocument/2006/relationships/hyperlink" Target="mailto:axu@isb.bj.edu.cn" TargetMode="External"/><Relationship Id="rId2" Type="http://schemas.openxmlformats.org/officeDocument/2006/relationships/hyperlink" Target="mailto:nwilson@isb.bj.edu.c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tao@isb.bj.edu.cn" TargetMode="External"/><Relationship Id="rId5" Type="http://schemas.openxmlformats.org/officeDocument/2006/relationships/hyperlink" Target="mailto:awang@isb.bj.edu.cn" TargetMode="External"/><Relationship Id="rId4" Type="http://schemas.openxmlformats.org/officeDocument/2006/relationships/hyperlink" Target="mailto:wgzheng@isb.bj.edu.c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6852CE-2EBA-1E47-AF90-39BE9563C2A0}"/>
              </a:ext>
            </a:extLst>
          </p:cNvPr>
          <p:cNvSpPr txBox="1"/>
          <p:nvPr/>
        </p:nvSpPr>
        <p:spPr>
          <a:xfrm>
            <a:off x="820616" y="1582341"/>
            <a:ext cx="89329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ISB SWIMMING ACADEMY </a:t>
            </a:r>
          </a:p>
          <a:p>
            <a:r>
              <a:rPr lang="en-US" sz="3200" dirty="0"/>
              <a:t>INFORMATION EVENING </a:t>
            </a:r>
          </a:p>
          <a:p>
            <a:r>
              <a:rPr lang="en-US" sz="3200" dirty="0"/>
              <a:t>2021-22 </a:t>
            </a:r>
          </a:p>
          <a:p>
            <a:endParaRPr lang="en-US" dirty="0"/>
          </a:p>
        </p:txBody>
      </p:sp>
      <p:pic>
        <p:nvPicPr>
          <p:cNvPr id="7" name="Picture 6" descr="A group of people standing in front of a cake&#10;&#10;Description automatically generated">
            <a:extLst>
              <a:ext uri="{FF2B5EF4-FFF2-40B4-BE49-F238E27FC236}">
                <a16:creationId xmlns:a16="http://schemas.microsoft.com/office/drawing/2014/main" id="{766995CB-7923-0E4D-9633-1B5645AE6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988" y="2633596"/>
            <a:ext cx="4572000" cy="3048000"/>
          </a:xfrm>
          <a:prstGeom prst="rect">
            <a:avLst/>
          </a:prstGeom>
        </p:spPr>
      </p:pic>
      <p:pic>
        <p:nvPicPr>
          <p:cNvPr id="11" name="Picture 10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88FFF76B-C960-5C4A-BC46-C36695AC5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16" y="3023064"/>
            <a:ext cx="4732987" cy="26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21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AF2B-E93A-D24F-A4BC-FFFF7F2B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Department Team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D34E2-46C1-7B47-BC63-190B36A8B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Simon Parker – Activities Director - </a:t>
            </a:r>
            <a:r>
              <a:rPr lang="en-US" dirty="0">
                <a:hlinkClick r:id="rId2"/>
              </a:rPr>
              <a:t>sparker@isb.bj.edu.cn</a:t>
            </a:r>
            <a:r>
              <a:rPr lang="en-US" dirty="0"/>
              <a:t> </a:t>
            </a:r>
          </a:p>
          <a:p>
            <a:r>
              <a:rPr lang="en-US" dirty="0" err="1"/>
              <a:t>Randen</a:t>
            </a:r>
            <a:r>
              <a:rPr lang="en-US" dirty="0"/>
              <a:t> </a:t>
            </a:r>
            <a:r>
              <a:rPr lang="en-US" dirty="0" err="1"/>
              <a:t>Morisako</a:t>
            </a:r>
            <a:r>
              <a:rPr lang="en-US" dirty="0"/>
              <a:t> – Strength and Conditioning – </a:t>
            </a:r>
            <a:r>
              <a:rPr lang="en-US" dirty="0">
                <a:hlinkClick r:id="rId3"/>
              </a:rPr>
              <a:t>rmorisako@isb.bj.edu.cn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4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Volunteer Committee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Volunteer Overseer – Jenny Deng </a:t>
            </a:r>
          </a:p>
          <a:p>
            <a:r>
              <a:rPr lang="en-US" dirty="0"/>
              <a:t>Volunteer Co-Ordinator – Camilla </a:t>
            </a:r>
          </a:p>
          <a:p>
            <a:r>
              <a:rPr lang="en-US" dirty="0"/>
              <a:t>Team Manager / Meet Manager Tech Support – Connie supported by her team.</a:t>
            </a:r>
          </a:p>
          <a:p>
            <a:r>
              <a:rPr lang="en-US" dirty="0"/>
              <a:t>Team Photographer’s – Frances &amp; </a:t>
            </a:r>
            <a:r>
              <a:rPr lang="en-US" dirty="0" err="1"/>
              <a:t>Xiaolong</a:t>
            </a:r>
            <a:r>
              <a:rPr lang="en-US" dirty="0"/>
              <a:t>, supported by a team of parents.</a:t>
            </a:r>
          </a:p>
          <a:p>
            <a:r>
              <a:rPr lang="en-US" dirty="0"/>
              <a:t>Starter Team </a:t>
            </a:r>
            <a:r>
              <a:rPr lang="mr-IN" dirty="0"/>
              <a:t>–</a:t>
            </a:r>
            <a:r>
              <a:rPr lang="en-US" dirty="0"/>
              <a:t> Eric, supported by his team.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66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ADC7-62D4-AA4C-9CF4-76436853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Positions Needed 2021-22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1C410-CBEC-BD4A-B7DD-BDE3BBF3C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Photography Team </a:t>
            </a:r>
            <a:r>
              <a:rPr lang="en-US" dirty="0"/>
              <a:t>– Please enquire to Coach Nic if you are interested.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Systems Team </a:t>
            </a:r>
            <a:r>
              <a:rPr lang="en-US" dirty="0"/>
              <a:t>– Training required. Please connect with Connie or Coach Nic for more information.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Starter Team </a:t>
            </a:r>
            <a:r>
              <a:rPr lang="en-US" dirty="0"/>
              <a:t>- Training required. Please connect with Eric or Coach Nic for more information.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70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C667-764C-584C-B0F3-8D6D55DB2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get more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8E2A1-2D51-8443-B15A-23EF85FCF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Systems Training @ Swimming Pool</a:t>
            </a:r>
          </a:p>
          <a:p>
            <a:pPr marL="0" indent="0">
              <a:buNone/>
            </a:pPr>
            <a:r>
              <a:rPr lang="en-US" dirty="0"/>
              <a:t>Wednesday 13</a:t>
            </a:r>
            <a:r>
              <a:rPr lang="en-US" baseline="30000" dirty="0"/>
              <a:t>th</a:t>
            </a:r>
            <a:r>
              <a:rPr lang="en-US" dirty="0"/>
              <a:t> October – 10:00 – 11:25am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Starter Training @ Swimming Pool</a:t>
            </a:r>
          </a:p>
          <a:p>
            <a:pPr marL="0" indent="0">
              <a:buNone/>
            </a:pPr>
            <a:r>
              <a:rPr lang="en-US" dirty="0"/>
              <a:t>Wednesday 13</a:t>
            </a:r>
            <a:r>
              <a:rPr lang="en-US" baseline="30000" dirty="0"/>
              <a:t>th</a:t>
            </a:r>
            <a:r>
              <a:rPr lang="en-US" dirty="0"/>
              <a:t> October – 12:20 – 1:00pm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*Please contact Coach Nic </a:t>
            </a:r>
            <a:r>
              <a:rPr lang="en-US" b="1" dirty="0">
                <a:hlinkClick r:id="rId2"/>
              </a:rPr>
              <a:t>nwilson@isb.bj.edu.cn</a:t>
            </a:r>
            <a:r>
              <a:rPr lang="en-US" b="1" dirty="0"/>
              <a:t> if you would like to sign up.</a:t>
            </a:r>
          </a:p>
        </p:txBody>
      </p:sp>
    </p:spTree>
    <p:extLst>
      <p:ext uri="{BB962C8B-B14F-4D97-AF65-F5344CB8AC3E}">
        <p14:creationId xmlns:p14="http://schemas.microsoft.com/office/powerpoint/2010/main" val="62561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3E8B-0F5F-CA4C-B2A4-5A24029B0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Desks Outside The Venue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158A-C813-D342-AD08-05111152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General Enquiry Desk </a:t>
            </a:r>
            <a:r>
              <a:rPr lang="en-US" dirty="0"/>
              <a:t>– Handbook Entry forms and general enquires at this desk</a:t>
            </a:r>
          </a:p>
          <a:p>
            <a:r>
              <a:rPr lang="en-US" b="1" dirty="0"/>
              <a:t>Equipment samples </a:t>
            </a:r>
            <a:r>
              <a:rPr lang="en-US" dirty="0"/>
              <a:t>on display for swim </a:t>
            </a:r>
            <a:r>
              <a:rPr lang="en-US" dirty="0" err="1"/>
              <a:t>finz</a:t>
            </a:r>
            <a:r>
              <a:rPr lang="en-US" dirty="0"/>
              <a:t> sizing.</a:t>
            </a:r>
          </a:p>
        </p:txBody>
      </p:sp>
    </p:spTree>
    <p:extLst>
      <p:ext uri="{BB962C8B-B14F-4D97-AF65-F5344CB8AC3E}">
        <p14:creationId xmlns:p14="http://schemas.microsoft.com/office/powerpoint/2010/main" val="3413896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B7C41-10BE-A24E-B453-786A2EC2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Equipment Size Checking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3AC98-3C00-1A49-9D5B-9785DCD54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Rocket Science have a guide. They will except re-call or changes in sizes if incorrect. </a:t>
            </a:r>
          </a:p>
          <a:p>
            <a:r>
              <a:rPr lang="en-CN" dirty="0"/>
              <a:t>Jenny will have a desk oustide the swimming pool next week - Monday, Tuesday, Wednesday, Thursday 3:30pm until 4:00pm. Swimmers can try on finz sizes then.</a:t>
            </a:r>
          </a:p>
        </p:txBody>
      </p:sp>
    </p:spTree>
    <p:extLst>
      <p:ext uri="{BB962C8B-B14F-4D97-AF65-F5344CB8AC3E}">
        <p14:creationId xmlns:p14="http://schemas.microsoft.com/office/powerpoint/2010/main" val="3702878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Volunteering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meets a year per child</a:t>
            </a:r>
          </a:p>
          <a:p>
            <a:r>
              <a:rPr lang="en-US" dirty="0"/>
              <a:t>Sign-up Online through Team Unify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80" y="2766061"/>
            <a:ext cx="4483643" cy="30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6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7F2C-15D9-4442-9006-1E6321AD9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Academy Session 1 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3183CB04-9D00-4546-946F-39C269D81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21" y="101328"/>
            <a:ext cx="10266947" cy="5737998"/>
          </a:xfrm>
        </p:spPr>
      </p:pic>
    </p:spTree>
    <p:extLst>
      <p:ext uri="{BB962C8B-B14F-4D97-AF65-F5344CB8AC3E}">
        <p14:creationId xmlns:p14="http://schemas.microsoft.com/office/powerpoint/2010/main" val="3566324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C660E-70FA-834D-91D3-1C316568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Reminders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8225C-048F-B845-A0A2-1D283FFE7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7730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3:35pm - ES swimmers should be diving in</a:t>
            </a:r>
          </a:p>
          <a:p>
            <a:r>
              <a:rPr lang="en-US" dirty="0"/>
              <a:t>4:15pm - MS / HS swimmers should be on deck for a stretch and limber.</a:t>
            </a:r>
          </a:p>
          <a:p>
            <a:pPr marL="0" indent="0">
              <a:buNone/>
            </a:pPr>
            <a:r>
              <a:rPr lang="en-US" dirty="0"/>
              <a:t>Wednesday Practice times </a:t>
            </a:r>
          </a:p>
          <a:p>
            <a:r>
              <a:rPr lang="en-US" dirty="0"/>
              <a:t>3:30 – 4:30 – ES Blue and Bronze (Private Transport)</a:t>
            </a:r>
          </a:p>
          <a:p>
            <a:r>
              <a:rPr lang="en-US" dirty="0"/>
              <a:t>3:30 – 5:45 – Early session start for MS / 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59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3DF6-6011-3A48-BA01-DAA458BC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Tech Lane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0E2F5-9326-CA4C-9824-933F060C0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Every Wednesday 3:30 – 4:30pm </a:t>
            </a:r>
          </a:p>
          <a:p>
            <a:pPr marL="0" indent="0">
              <a:buNone/>
            </a:pPr>
            <a:r>
              <a:rPr lang="en-CN" b="1" dirty="0"/>
              <a:t>Rotation of tech lane throughout the year </a:t>
            </a:r>
          </a:p>
          <a:p>
            <a:r>
              <a:rPr lang="en-CN" dirty="0"/>
              <a:t>HS – Next week until October 22nd </a:t>
            </a:r>
          </a:p>
          <a:p>
            <a:r>
              <a:rPr lang="en-CN" dirty="0"/>
              <a:t>MS – From October 22 – End January</a:t>
            </a:r>
          </a:p>
          <a:p>
            <a:r>
              <a:rPr lang="en-CN" dirty="0"/>
              <a:t>ES from January – End April </a:t>
            </a:r>
          </a:p>
          <a:p>
            <a:r>
              <a:rPr lang="en-CN" dirty="0"/>
              <a:t>HS, MS, ES rotation every week until the year end.</a:t>
            </a:r>
          </a:p>
        </p:txBody>
      </p:sp>
    </p:spTree>
    <p:extLst>
      <p:ext uri="{BB962C8B-B14F-4D97-AF65-F5344CB8AC3E}">
        <p14:creationId xmlns:p14="http://schemas.microsoft.com/office/powerpoint/2010/main" val="628473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38EDE-9E9C-D143-B402-2095A7AEC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New This Year – Season Focuses for Meets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829A5-D617-664C-924D-93600C992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b="1" i="1" dirty="0"/>
              <a:t>UES (Grade 3-5) </a:t>
            </a:r>
            <a:r>
              <a:rPr lang="en-CN" dirty="0"/>
              <a:t>– September -&gt; October </a:t>
            </a:r>
          </a:p>
          <a:p>
            <a:r>
              <a:rPr lang="en-CN" b="1" i="1" dirty="0"/>
              <a:t>HS (Grade 9-12) </a:t>
            </a:r>
            <a:r>
              <a:rPr lang="en-CN" dirty="0"/>
              <a:t>– End of October -&gt; End January </a:t>
            </a:r>
          </a:p>
          <a:p>
            <a:r>
              <a:rPr lang="en-CN" b="1" i="1" dirty="0"/>
              <a:t>MS (Grade 6-8) </a:t>
            </a:r>
            <a:r>
              <a:rPr lang="en-CN" dirty="0"/>
              <a:t>– February -&gt; April </a:t>
            </a:r>
          </a:p>
          <a:p>
            <a:r>
              <a:rPr lang="en-CN" b="1" i="1" dirty="0"/>
              <a:t>LES (Grade K-2) </a:t>
            </a:r>
            <a:r>
              <a:rPr lang="en-CN" dirty="0"/>
              <a:t>– May -&gt; June </a:t>
            </a:r>
          </a:p>
          <a:p>
            <a:pPr marL="0" indent="0">
              <a:buNone/>
            </a:pPr>
            <a:r>
              <a:rPr lang="en-CN" b="1" dirty="0"/>
              <a:t>Objectives:</a:t>
            </a:r>
          </a:p>
          <a:p>
            <a:r>
              <a:rPr lang="en-CN" dirty="0"/>
              <a:t>Development pathway</a:t>
            </a:r>
          </a:p>
          <a:p>
            <a:r>
              <a:rPr lang="en-CN" dirty="0"/>
              <a:t>More internal meet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394639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ISB’s Long Term Athletic Development Model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38450309"/>
              </p:ext>
            </p:extLst>
          </p:nvPr>
        </p:nvGraphicFramePr>
        <p:xfrm>
          <a:off x="3352800" y="1891397"/>
          <a:ext cx="5486400" cy="352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DA020AA-7087-DC4C-BC8F-8DE6ECCA0866}"/>
              </a:ext>
            </a:extLst>
          </p:cNvPr>
          <p:cNvSpPr/>
          <p:nvPr/>
        </p:nvSpPr>
        <p:spPr>
          <a:xfrm rot="18375547">
            <a:off x="2478167" y="2907572"/>
            <a:ext cx="3418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 Focused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44591-5D8C-5F48-8797-CBC4C0240AD3}"/>
              </a:ext>
            </a:extLst>
          </p:cNvPr>
          <p:cNvSpPr/>
          <p:nvPr/>
        </p:nvSpPr>
        <p:spPr>
          <a:xfrm rot="3116391">
            <a:off x="6551352" y="2987605"/>
            <a:ext cx="3058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Technique</a:t>
            </a:r>
          </a:p>
        </p:txBody>
      </p:sp>
    </p:spTree>
    <p:extLst>
      <p:ext uri="{BB962C8B-B14F-4D97-AF65-F5344CB8AC3E}">
        <p14:creationId xmlns:p14="http://schemas.microsoft.com/office/powerpoint/2010/main" val="2263039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03D3-DF3F-3E4F-B1A7-7027B2799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Practices Should my child be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C3002-3BED-A64F-A0D0-5451FCDAE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Rough Guide – Age divided by 2 minus 1 </a:t>
            </a:r>
          </a:p>
          <a:p>
            <a:pPr marL="0" indent="0">
              <a:buNone/>
            </a:pPr>
            <a:r>
              <a:rPr lang="en-US" dirty="0"/>
              <a:t>7-8 – 3 Practices a week </a:t>
            </a:r>
          </a:p>
          <a:p>
            <a:pPr marL="0" indent="0">
              <a:buNone/>
            </a:pPr>
            <a:r>
              <a:rPr lang="en-US" dirty="0"/>
              <a:t>9-10 – 4 practices a week </a:t>
            </a:r>
          </a:p>
          <a:p>
            <a:pPr marL="0" indent="0">
              <a:buNone/>
            </a:pPr>
            <a:r>
              <a:rPr lang="en-US" dirty="0"/>
              <a:t>11-12 – 5 practices a week </a:t>
            </a:r>
          </a:p>
          <a:p>
            <a:pPr marL="0" indent="0">
              <a:buNone/>
            </a:pPr>
            <a:r>
              <a:rPr lang="en-US" dirty="0"/>
              <a:t>13-14 – 6 practices a week </a:t>
            </a:r>
          </a:p>
          <a:p>
            <a:pPr marL="0" indent="0">
              <a:buNone/>
            </a:pPr>
            <a:r>
              <a:rPr lang="en-US" dirty="0"/>
              <a:t>15 &amp; O – 7 – 8 practices a week </a:t>
            </a:r>
          </a:p>
          <a:p>
            <a:r>
              <a:rPr lang="en-US" dirty="0"/>
              <a:t>Multi Sport Athletes are recommended to stick to our minimum attendance due to other sport commitments.</a:t>
            </a:r>
          </a:p>
          <a:p>
            <a:r>
              <a:rPr lang="en-US" dirty="0"/>
              <a:t>HS Pre-Season Athletes have more flex options depending on academics and other season sports. TBD</a:t>
            </a:r>
          </a:p>
        </p:txBody>
      </p:sp>
    </p:spTree>
    <p:extLst>
      <p:ext uri="{BB962C8B-B14F-4D97-AF65-F5344CB8AC3E}">
        <p14:creationId xmlns:p14="http://schemas.microsoft.com/office/powerpoint/2010/main" val="1861340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F60E-29D8-BA4F-A0B3-D489E0E0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CA0EE-0D86-134A-A734-1D0CA82F1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Academy Swimmers – 2 practices a week for all squads this season.</a:t>
            </a:r>
          </a:p>
          <a:p>
            <a:r>
              <a:rPr lang="en-US" dirty="0"/>
              <a:t>High school season swimmers – 3 practices a week.</a:t>
            </a:r>
          </a:p>
          <a:p>
            <a:pPr marL="0" indent="0">
              <a:buNone/>
            </a:pPr>
            <a:r>
              <a:rPr lang="en-US" b="1" dirty="0"/>
              <a:t>What if swimmers don’t attend?</a:t>
            </a:r>
          </a:p>
          <a:p>
            <a:r>
              <a:rPr lang="en-US" dirty="0"/>
              <a:t>There will be 2 Gentle Reminders. 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offence will mean swimmers miss either a swim meet or a relay position in the A or B relay team at the next meet. </a:t>
            </a:r>
          </a:p>
          <a:p>
            <a:r>
              <a:rPr lang="en-US" dirty="0"/>
              <a:t>In season attendance may affect being selected for certain events.</a:t>
            </a:r>
          </a:p>
        </p:txBody>
      </p:sp>
    </p:spTree>
    <p:extLst>
      <p:ext uri="{BB962C8B-B14F-4D97-AF65-F5344CB8AC3E}">
        <p14:creationId xmlns:p14="http://schemas.microsoft.com/office/powerpoint/2010/main" val="985472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57A9-F545-6C43-A044-BFDA08AD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we take attendance this year?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26B83-DCDD-6A46-BEA5-61B7C6B9A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 will be ticked off on a squad roster. Weekly messages on your child's attendance will be mailed to everyone.</a:t>
            </a:r>
          </a:p>
          <a:p>
            <a:r>
              <a:rPr lang="en-US" dirty="0"/>
              <a:t>MS / HS will sign in with a QR code at the front entrance to the pool. They can sign in with their own device, or with the </a:t>
            </a:r>
            <a:r>
              <a:rPr lang="en-US" dirty="0" err="1"/>
              <a:t>Ipad</a:t>
            </a:r>
            <a:r>
              <a:rPr lang="en-US" dirty="0"/>
              <a:t> provided.</a:t>
            </a:r>
          </a:p>
          <a:p>
            <a:r>
              <a:rPr lang="en-US" dirty="0"/>
              <a:t>Please indicate your attendance in the applicable section in the handbook. </a:t>
            </a:r>
          </a:p>
          <a:p>
            <a:r>
              <a:rPr lang="en-US" dirty="0"/>
              <a:t>Permanent changes of schedule - please e-mail </a:t>
            </a:r>
            <a:r>
              <a:rPr lang="en-US" dirty="0">
                <a:hlinkClick r:id="rId2"/>
              </a:rPr>
              <a:t>jdeng@isb.bj.edu.cn</a:t>
            </a:r>
            <a:r>
              <a:rPr lang="en-US" dirty="0"/>
              <a:t> to change this on the system.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58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Follow When in the Team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1706"/>
            <a:ext cx="10515600" cy="4765258"/>
          </a:xfrm>
        </p:spPr>
        <p:txBody>
          <a:bodyPr/>
          <a:lstStyle/>
          <a:p>
            <a:r>
              <a:rPr lang="en-US" b="1" dirty="0"/>
              <a:t>STEP 1 </a:t>
            </a:r>
            <a:r>
              <a:rPr lang="en-US" dirty="0"/>
              <a:t>- Team Unify Log-in. If you do not receive this e-mail before the weekend, please contact Jenny Deng on Monday next week.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89" y="2277979"/>
            <a:ext cx="7331244" cy="35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46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Follow When in the Team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2 </a:t>
            </a:r>
            <a:r>
              <a:rPr lang="mr-IN" dirty="0"/>
              <a:t>–</a:t>
            </a:r>
            <a:r>
              <a:rPr lang="en-US" dirty="0"/>
              <a:t> Fill in the forms within the Handbook. Helpdesk outside has copies, or they are available on the dragon's gate under Aquatics. </a:t>
            </a:r>
          </a:p>
        </p:txBody>
      </p:sp>
    </p:spTree>
    <p:extLst>
      <p:ext uri="{BB962C8B-B14F-4D97-AF65-F5344CB8AC3E}">
        <p14:creationId xmlns:p14="http://schemas.microsoft.com/office/powerpoint/2010/main" val="1032427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Follow When in the Team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3 </a:t>
            </a:r>
            <a:r>
              <a:rPr lang="mr-IN" dirty="0"/>
              <a:t>–</a:t>
            </a:r>
            <a:r>
              <a:rPr lang="en-US" dirty="0"/>
              <a:t> Pay applicable fees at the Box office 2</a:t>
            </a:r>
            <a:r>
              <a:rPr lang="en-US" baseline="30000" dirty="0"/>
              <a:t>nd</a:t>
            </a:r>
            <a:r>
              <a:rPr lang="en-US" dirty="0"/>
              <a:t> floor in the business office.</a:t>
            </a:r>
          </a:p>
          <a:p>
            <a:pPr marL="0" indent="0">
              <a:buNone/>
            </a:pPr>
            <a:r>
              <a:rPr lang="en-US" b="1" dirty="0"/>
              <a:t>Younger ES parents </a:t>
            </a:r>
            <a:r>
              <a:rPr lang="en-US" dirty="0"/>
              <a:t>can ask TA’s in their home room to support the delivery of money to box office. </a:t>
            </a:r>
          </a:p>
          <a:p>
            <a:r>
              <a:rPr lang="en-US" dirty="0"/>
              <a:t>Send only money to the box office in an envelope with First Name, Last Name, Squad and Swimming academy fees written onto it.</a:t>
            </a:r>
          </a:p>
          <a:p>
            <a:r>
              <a:rPr lang="en-US" dirty="0"/>
              <a:t>STEP 4 </a:t>
            </a:r>
            <a:r>
              <a:rPr lang="mr-IN" dirty="0"/>
              <a:t>–</a:t>
            </a:r>
            <a:r>
              <a:rPr lang="en-US" dirty="0"/>
              <a:t> Deliver handbook forms (</a:t>
            </a:r>
            <a:r>
              <a:rPr lang="en-US" dirty="0" err="1"/>
              <a:t>Pg</a:t>
            </a:r>
            <a:r>
              <a:rPr lang="en-US" dirty="0"/>
              <a:t> 2-5) and payment slip to the swim office before Thursday 30</a:t>
            </a:r>
            <a:r>
              <a:rPr lang="en-US" baseline="30000" dirty="0"/>
              <a:t>th</a:t>
            </a:r>
            <a:r>
              <a:rPr lang="en-US" dirty="0"/>
              <a:t> September Deadline. Please do not hand in money to the swim office.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26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0E563-47FB-5B4B-9089-9F7ACE3E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Fee Structures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2F82B966-7557-B647-857C-1279EEB61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511" y="1690688"/>
            <a:ext cx="7898977" cy="4351338"/>
          </a:xfrm>
        </p:spPr>
      </p:pic>
    </p:spTree>
    <p:extLst>
      <p:ext uri="{BB962C8B-B14F-4D97-AF65-F5344CB8AC3E}">
        <p14:creationId xmlns:p14="http://schemas.microsoft.com/office/powerpoint/2010/main" val="1910160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do the fees cover?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ISB Award Scheme </a:t>
            </a:r>
          </a:p>
          <a:p>
            <a:r>
              <a:rPr lang="en-US" dirty="0"/>
              <a:t>Winter Party &amp; End Of Year Party</a:t>
            </a:r>
          </a:p>
          <a:p>
            <a:r>
              <a:rPr lang="en-US" dirty="0"/>
              <a:t>Access to the Team Unify Website</a:t>
            </a:r>
          </a:p>
          <a:p>
            <a:r>
              <a:rPr lang="en-US" dirty="0"/>
              <a:t>End of year tags </a:t>
            </a:r>
          </a:p>
          <a:p>
            <a:r>
              <a:rPr lang="en-US" dirty="0"/>
              <a:t>New – Equipment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1414C22-64A6-C341-9140-AE019622F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63" y="18256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95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4399-63A8-D541-9D00-B30F7E22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GUIDE TO FOLLOW ON ROCKET SCIENCE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CF5BA-C80A-D94B-AE20-7FE16A26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0414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C6C4-D120-EA41-9FC3-57A1C4CA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862" y="630704"/>
            <a:ext cx="8042276" cy="133695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This Year</a:t>
            </a:r>
            <a:br>
              <a:rPr lang="en-US" dirty="0"/>
            </a:br>
            <a:r>
              <a:rPr lang="en-US" dirty="0"/>
              <a:t>Equipment for all swimmers.</a:t>
            </a:r>
            <a:br>
              <a:rPr lang="en-US" dirty="0"/>
            </a:b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   </a:t>
            </a:r>
          </a:p>
        </p:txBody>
      </p:sp>
      <p:pic>
        <p:nvPicPr>
          <p:cNvPr id="7" name="Content Placeholder 6" descr="A picture containing bag, accessory&#10;&#10;Description automatically generated">
            <a:extLst>
              <a:ext uri="{FF2B5EF4-FFF2-40B4-BE49-F238E27FC236}">
                <a16:creationId xmlns:a16="http://schemas.microsoft.com/office/drawing/2014/main" id="{D657149E-5FD3-BE44-B537-9CE98A4CC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5825" y="1634666"/>
            <a:ext cx="2603500" cy="2215439"/>
          </a:xfrm>
        </p:spPr>
      </p:pic>
      <p:pic>
        <p:nvPicPr>
          <p:cNvPr id="5" name="Picture 4" descr="A picture containing wall, indoor, bathroom, tiled&#10;&#10;Description automatically generated">
            <a:extLst>
              <a:ext uri="{FF2B5EF4-FFF2-40B4-BE49-F238E27FC236}">
                <a16:creationId xmlns:a16="http://schemas.microsoft.com/office/drawing/2014/main" id="{2723F964-B12B-4E4C-8EF6-00DF1EAAD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1242" y="1809261"/>
            <a:ext cx="3991540" cy="3857625"/>
          </a:xfrm>
          <a:prstGeom prst="rect">
            <a:avLst/>
          </a:prstGeom>
        </p:spPr>
      </p:pic>
      <p:pic>
        <p:nvPicPr>
          <p:cNvPr id="9" name="Picture 8" descr="A picture containing music, whistle, indoor, orange&#10;&#10;Description automatically generated">
            <a:extLst>
              <a:ext uri="{FF2B5EF4-FFF2-40B4-BE49-F238E27FC236}">
                <a16:creationId xmlns:a16="http://schemas.microsoft.com/office/drawing/2014/main" id="{EE354548-F5C9-DE46-A510-0800AD20E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661" y="1742303"/>
            <a:ext cx="1952792" cy="2107802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E8961FF6-8B6B-F341-9AE4-BC5F24CA9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901" y="1780517"/>
            <a:ext cx="1952792" cy="1909167"/>
          </a:xfrm>
          <a:prstGeom prst="rect">
            <a:avLst/>
          </a:prstGeom>
        </p:spPr>
      </p:pic>
      <p:pic>
        <p:nvPicPr>
          <p:cNvPr id="13" name="Picture 12" descr="A picture containing appliance, white&#10;&#10;Description automatically generated">
            <a:extLst>
              <a:ext uri="{FF2B5EF4-FFF2-40B4-BE49-F238E27FC236}">
                <a16:creationId xmlns:a16="http://schemas.microsoft.com/office/drawing/2014/main" id="{2B70D154-35BD-904D-8757-A7F5EF485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980" y="3689684"/>
            <a:ext cx="1952792" cy="1785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4335BE-0E1B-4142-9836-0B9186FE2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3772" y="3496575"/>
            <a:ext cx="2150017" cy="2237269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low confidence">
            <a:extLst>
              <a:ext uri="{FF2B5EF4-FFF2-40B4-BE49-F238E27FC236}">
                <a16:creationId xmlns:a16="http://schemas.microsoft.com/office/drawing/2014/main" id="{6BFA758B-0370-2B42-B460-2B5CC87285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1719" y="3496575"/>
            <a:ext cx="1327985" cy="21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6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4FB3-CEA3-B348-BE2A-15539E901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Scheme - Graduation Badges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83711-9141-9046-8C47-BE55753B5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receive Graduation Badges</a:t>
            </a:r>
          </a:p>
          <a:p>
            <a:r>
              <a:rPr lang="en-US" dirty="0"/>
              <a:t>Find this form on our documents page – Team Unify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970E1-6668-8F49-8514-C6735B717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63" y="2731770"/>
            <a:ext cx="603250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40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B337-1FEA-9143-9347-F040A9E8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Award Scheme – IMX and IM Ready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2839D8F6-EA4D-C64C-99A1-C6981FC11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039" y="1552910"/>
            <a:ext cx="5708407" cy="4351338"/>
          </a:xfrm>
        </p:spPr>
      </p:pic>
    </p:spTree>
    <p:extLst>
      <p:ext uri="{BB962C8B-B14F-4D97-AF65-F5344CB8AC3E}">
        <p14:creationId xmlns:p14="http://schemas.microsoft.com/office/powerpoint/2010/main" val="2717786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Unify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 Up Via Team Unify E-mail </a:t>
            </a:r>
          </a:p>
          <a:p>
            <a:r>
              <a:rPr lang="en-US" dirty="0"/>
              <a:t>Add as much Information on your profile – photo.</a:t>
            </a:r>
          </a:p>
          <a:p>
            <a:r>
              <a:rPr lang="en-US" dirty="0"/>
              <a:t>View Help Tutorials </a:t>
            </a:r>
          </a:p>
          <a:p>
            <a:r>
              <a:rPr lang="en-US" dirty="0"/>
              <a:t>Seek our Help – </a:t>
            </a:r>
            <a:r>
              <a:rPr lang="en-US" dirty="0">
                <a:hlinkClick r:id="rId2"/>
              </a:rPr>
              <a:t>jdeng@isb.bj.edu.cn</a:t>
            </a:r>
            <a:r>
              <a:rPr lang="en-US" dirty="0"/>
              <a:t> </a:t>
            </a:r>
          </a:p>
          <a:p>
            <a:r>
              <a:rPr lang="en-US" dirty="0"/>
              <a:t>Sign-up for volunteering at meets – Tutorials will help.</a:t>
            </a:r>
          </a:p>
          <a:p>
            <a:r>
              <a:rPr lang="en-US" dirty="0"/>
              <a:t>Viewing swimmer information.</a:t>
            </a:r>
          </a:p>
          <a:p>
            <a:r>
              <a:rPr lang="en-US" dirty="0"/>
              <a:t>On Deck Parent App.  RECZZIDSC</a:t>
            </a:r>
          </a:p>
        </p:txBody>
      </p:sp>
    </p:spTree>
    <p:extLst>
      <p:ext uri="{BB962C8B-B14F-4D97-AF65-F5344CB8AC3E}">
        <p14:creationId xmlns:p14="http://schemas.microsoft.com/office/powerpoint/2010/main" val="475852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88E4-A294-D64F-A3AB-71B6D6AB6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Into Team Unify Site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0704E5-8415-F145-A340-E052CF204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URL at the bottom of our e-mails. </a:t>
            </a:r>
          </a:p>
          <a:p>
            <a:r>
              <a:rPr lang="en-US" dirty="0"/>
              <a:t>Save and Bookmark the page on your browser.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5CABCC-5067-D843-A087-1D412581C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66" y="3441700"/>
            <a:ext cx="7291705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08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E8B6C-7FD6-434B-A45F-5C3B20851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Account </a:t>
            </a:r>
          </a:p>
        </p:txBody>
      </p:sp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E616F7-E9F5-6D41-8111-25AE9EBC1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158" y="1283368"/>
            <a:ext cx="8261683" cy="4749216"/>
          </a:xfrm>
        </p:spPr>
      </p:pic>
    </p:spTree>
    <p:extLst>
      <p:ext uri="{BB962C8B-B14F-4D97-AF65-F5344CB8AC3E}">
        <p14:creationId xmlns:p14="http://schemas.microsoft.com/office/powerpoint/2010/main" val="1597450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72E2-25F3-9241-B31A-555791849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Profile  </a:t>
            </a:r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9E555F3-8DD2-8146-B4BF-9343BF8C5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916" y="1315452"/>
            <a:ext cx="8470231" cy="4941721"/>
          </a:xfrm>
        </p:spPr>
      </p:pic>
    </p:spTree>
    <p:extLst>
      <p:ext uri="{BB962C8B-B14F-4D97-AF65-F5344CB8AC3E}">
        <p14:creationId xmlns:p14="http://schemas.microsoft.com/office/powerpoint/2010/main" val="2700132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Meets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07" y="1444532"/>
            <a:ext cx="8404964" cy="5043950"/>
          </a:xfrm>
        </p:spPr>
      </p:pic>
      <p:sp>
        <p:nvSpPr>
          <p:cNvPr id="5" name="Oval 4"/>
          <p:cNvSpPr/>
          <p:nvPr/>
        </p:nvSpPr>
        <p:spPr>
          <a:xfrm>
            <a:off x="5444648" y="3244242"/>
            <a:ext cx="1691013" cy="5511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33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Meets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02" y="1600200"/>
            <a:ext cx="7440623" cy="4343400"/>
          </a:xfrm>
        </p:spPr>
      </p:pic>
      <p:sp>
        <p:nvSpPr>
          <p:cNvPr id="5" name="Oval 4"/>
          <p:cNvSpPr/>
          <p:nvPr/>
        </p:nvSpPr>
        <p:spPr>
          <a:xfrm>
            <a:off x="8726466" y="2066796"/>
            <a:ext cx="801666" cy="5260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22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Meets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90" y="1600200"/>
            <a:ext cx="6395844" cy="4343400"/>
          </a:xfrm>
        </p:spPr>
      </p:pic>
      <p:sp>
        <p:nvSpPr>
          <p:cNvPr id="6" name="Oval 5"/>
          <p:cNvSpPr/>
          <p:nvPr/>
        </p:nvSpPr>
        <p:spPr>
          <a:xfrm>
            <a:off x="4279726" y="5398719"/>
            <a:ext cx="1027134" cy="350729"/>
          </a:xfrm>
          <a:prstGeom prst="ellipse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1645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Meets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03" y="1600200"/>
            <a:ext cx="5084618" cy="4343400"/>
          </a:xfrm>
        </p:spPr>
      </p:pic>
      <p:sp>
        <p:nvSpPr>
          <p:cNvPr id="5" name="Oval 4"/>
          <p:cNvSpPr/>
          <p:nvPr/>
        </p:nvSpPr>
        <p:spPr>
          <a:xfrm>
            <a:off x="3653425" y="4534423"/>
            <a:ext cx="1052186" cy="538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4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Swim Academy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September 2021 </a:t>
            </a:r>
          </a:p>
          <a:p>
            <a:r>
              <a:rPr lang="en-US" dirty="0"/>
              <a:t>+- 175 Swimmers </a:t>
            </a:r>
          </a:p>
          <a:p>
            <a:pPr marL="0" indent="0">
              <a:buNone/>
            </a:pPr>
            <a:r>
              <a:rPr lang="en-US" dirty="0"/>
              <a:t>Exactly the same as pre-covid 2019-20 numbers.</a:t>
            </a:r>
          </a:p>
        </p:txBody>
      </p:sp>
    </p:spTree>
    <p:extLst>
      <p:ext uri="{BB962C8B-B14F-4D97-AF65-F5344CB8AC3E}">
        <p14:creationId xmlns:p14="http://schemas.microsoft.com/office/powerpoint/2010/main" val="2011607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Meets</a:t>
            </a:r>
            <a:br>
              <a:rPr lang="en-US" dirty="0"/>
            </a:br>
            <a:r>
              <a:rPr lang="en-US" dirty="0"/>
              <a:t>*Please ensure swimmers qualify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71" y="1600200"/>
            <a:ext cx="5586607" cy="4343400"/>
          </a:xfrm>
        </p:spPr>
      </p:pic>
    </p:spTree>
    <p:extLst>
      <p:ext uri="{BB962C8B-B14F-4D97-AF65-F5344CB8AC3E}">
        <p14:creationId xmlns:p14="http://schemas.microsoft.com/office/powerpoint/2010/main" val="1953060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747D-C2CA-E447-AD08-BD1C96F66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OnDeck</a:t>
            </a:r>
            <a:r>
              <a:rPr lang="en-US" dirty="0"/>
              <a:t> App – Team Unify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D52920-35CF-E744-8360-61AF3E04A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Deck Parent App.  Code - RECZZIDSC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DDB5E-30DB-E248-BB24-59E4DE847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83130"/>
            <a:ext cx="6320790" cy="43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2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CE333-8AD2-AA4C-8D31-A753FD83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 for swimmers at meets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55DEC-CDC5-F741-9448-6F82EAD3B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 in by finding your name on the meet check-in sheets.</a:t>
            </a:r>
          </a:p>
          <a:p>
            <a:r>
              <a:rPr lang="en-US" dirty="0"/>
              <a:t>No towels are provided at swim meets </a:t>
            </a:r>
          </a:p>
          <a:p>
            <a:r>
              <a:rPr lang="en-US" dirty="0"/>
              <a:t>No Food On Deck</a:t>
            </a:r>
          </a:p>
          <a:p>
            <a:r>
              <a:rPr lang="en-US" dirty="0"/>
              <a:t>Clean Up Pool Deck </a:t>
            </a:r>
          </a:p>
          <a:p>
            <a:r>
              <a:rPr lang="en-US" dirty="0"/>
              <a:t>Quiet at the start of races.</a:t>
            </a:r>
          </a:p>
          <a:p>
            <a:r>
              <a:rPr lang="en-US" dirty="0"/>
              <a:t>Listen to marshals when calling out names.</a:t>
            </a:r>
          </a:p>
          <a:p>
            <a:r>
              <a:rPr lang="en-US" dirty="0"/>
              <a:t>Exit out the sides, not over touch pads.</a:t>
            </a:r>
          </a:p>
          <a:p>
            <a:r>
              <a:rPr lang="en-US" dirty="0"/>
              <a:t>Listen to the volunteers for over the top or exiting the pool guidance. </a:t>
            </a:r>
          </a:p>
        </p:txBody>
      </p:sp>
    </p:spTree>
    <p:extLst>
      <p:ext uri="{BB962C8B-B14F-4D97-AF65-F5344CB8AC3E}">
        <p14:creationId xmlns:p14="http://schemas.microsoft.com/office/powerpoint/2010/main" val="4100441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the Academy this Year..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ISB DRAGON CORE SPORTING VALUES </a:t>
            </a:r>
          </a:p>
          <a:p>
            <a:pPr marL="0" indent="0">
              <a:buNone/>
            </a:pPr>
            <a:r>
              <a:rPr lang="en-US" b="1" dirty="0"/>
              <a:t>COMMITMENT – RESPECT – FUN </a:t>
            </a:r>
          </a:p>
          <a:p>
            <a:r>
              <a:rPr lang="en-US" dirty="0"/>
              <a:t>Attendance – Child-safeguarding </a:t>
            </a:r>
          </a:p>
          <a:p>
            <a:r>
              <a:rPr lang="en-US" dirty="0"/>
              <a:t>IM Integration as per the LTAD ethos </a:t>
            </a:r>
          </a:p>
          <a:p>
            <a:r>
              <a:rPr lang="en-US" dirty="0"/>
              <a:t>Continue to grow and foster team spirit.</a:t>
            </a:r>
          </a:p>
          <a:p>
            <a:r>
              <a:rPr lang="en-US" dirty="0"/>
              <a:t>Dry-land Integration </a:t>
            </a:r>
          </a:p>
          <a:p>
            <a:r>
              <a:rPr lang="en-US" dirty="0"/>
              <a:t>TECH LANE as a tool for coaches and swimmers.</a:t>
            </a:r>
          </a:p>
          <a:p>
            <a:r>
              <a:rPr lang="en-US" dirty="0"/>
              <a:t>Maintenance of Average 80 % PB Tracking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808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9A9D0-AF3F-F743-9516-9B0B0B97D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0749"/>
          </a:xfrm>
        </p:spPr>
        <p:txBody>
          <a:bodyPr/>
          <a:lstStyle/>
          <a:p>
            <a:r>
              <a:rPr lang="en-US" dirty="0"/>
              <a:t>How Can Families Help Foster Team Spirit?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2D7D0-F017-6448-857C-69CADEEA6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874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Volunteering at Meets. Best seat in the house often! </a:t>
            </a:r>
            <a:r>
              <a:rPr lang="en-US" dirty="0">
                <a:sym typeface="Wingdings" pitchFamily="2" charset="2"/>
              </a:rPr>
              <a:t> Your children love to see you involved and we become a closer swim family.</a:t>
            </a:r>
            <a:endParaRPr lang="en-US" dirty="0"/>
          </a:p>
          <a:p>
            <a:r>
              <a:rPr lang="en-US" dirty="0"/>
              <a:t>Set-up opportunities for swimmers to socialize and have fun outside pool practice.</a:t>
            </a:r>
          </a:p>
          <a:p>
            <a:r>
              <a:rPr lang="en-US" dirty="0"/>
              <a:t>Support personal goals but also aim to contribute to ISB team goals.</a:t>
            </a:r>
          </a:p>
          <a:p>
            <a:r>
              <a:rPr lang="en-US" dirty="0"/>
              <a:t>Help to reinforce International Best Fair Play Rules – </a:t>
            </a:r>
            <a:r>
              <a:rPr lang="en-US" b="1" u="sng" dirty="0"/>
              <a:t>One team only </a:t>
            </a:r>
            <a:r>
              <a:rPr lang="en-US" dirty="0"/>
              <a:t>for competing.</a:t>
            </a:r>
          </a:p>
          <a:p>
            <a:r>
              <a:rPr lang="en-US" dirty="0"/>
              <a:t>Promoting coach / swimmer relationship building. Pre-race chats and feedback at meets.</a:t>
            </a:r>
          </a:p>
          <a:p>
            <a:r>
              <a:rPr lang="en-US" dirty="0"/>
              <a:t>Promote ISB first, and if you have to choose providers to help support ISB’s goals.</a:t>
            </a:r>
          </a:p>
          <a:p>
            <a:r>
              <a:rPr lang="en-US" dirty="0"/>
              <a:t>Help us to celebrate skill acquisition and technique improvements in combination with time improvements, rather than just on time drops and or placing alone.</a:t>
            </a:r>
          </a:p>
          <a:p>
            <a:r>
              <a:rPr lang="en-US" dirty="0"/>
              <a:t>Work in partnership with ISB to help your children reach their full potential. </a:t>
            </a:r>
          </a:p>
        </p:txBody>
      </p:sp>
    </p:spTree>
    <p:extLst>
      <p:ext uri="{BB962C8B-B14F-4D97-AF65-F5344CB8AC3E}">
        <p14:creationId xmlns:p14="http://schemas.microsoft.com/office/powerpoint/2010/main" val="4130930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BB3D-50DB-154C-A5FE-3AE74F89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for Swimmers to be mindful of….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A73A4-F0FE-D847-9297-99B9CDC83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Am I attending my minimum practices?</a:t>
            </a:r>
          </a:p>
          <a:p>
            <a:r>
              <a:rPr lang="en-US" dirty="0"/>
              <a:t>Am I on time to my practices? </a:t>
            </a:r>
          </a:p>
          <a:p>
            <a:r>
              <a:rPr lang="en-US" dirty="0"/>
              <a:t>Am I developing a relationship with my coach to reach my personal and team goals? </a:t>
            </a:r>
          </a:p>
          <a:p>
            <a:r>
              <a:rPr lang="en-US" dirty="0"/>
              <a:t>Am I a good sport, win or lose?</a:t>
            </a:r>
          </a:p>
          <a:p>
            <a:r>
              <a:rPr lang="en-US" dirty="0"/>
              <a:t>Do I meet with my coach before and after swimming in races?</a:t>
            </a:r>
          </a:p>
          <a:p>
            <a:r>
              <a:rPr lang="en-US" dirty="0"/>
              <a:t>Am I contributing to team goals as well as working on individual ones?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4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look forward to a wonderful year.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2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0C0FC-BF56-7547-9FC6-DD5F3C33D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Aquatics Team </a:t>
            </a:r>
          </a:p>
        </p:txBody>
      </p:sp>
      <p:pic>
        <p:nvPicPr>
          <p:cNvPr id="5" name="Content Placeholder 4" descr="A group of boys standing on a podium&#10;&#10;Description automatically generated with low confidence">
            <a:extLst>
              <a:ext uri="{FF2B5EF4-FFF2-40B4-BE49-F238E27FC236}">
                <a16:creationId xmlns:a16="http://schemas.microsoft.com/office/drawing/2014/main" id="{CD2CD877-790A-3B4F-938A-3732C6A65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732" y="-271922"/>
            <a:ext cx="10325100" cy="6515100"/>
          </a:xfrm>
        </p:spPr>
      </p:pic>
      <p:pic>
        <p:nvPicPr>
          <p:cNvPr id="6" name="Content Placeholder 4" descr="A picture containing person, posing, standing&#10;&#10;Description automatically generated">
            <a:extLst>
              <a:ext uri="{FF2B5EF4-FFF2-40B4-BE49-F238E27FC236}">
                <a16:creationId xmlns:a16="http://schemas.microsoft.com/office/drawing/2014/main" id="{F65014CC-E00F-AB44-B795-B8A26D346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530" y="2209800"/>
            <a:ext cx="1514856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59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51A61-D42D-E249-B918-641FD0A9E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Welcome – Mona Tao </a:t>
            </a:r>
          </a:p>
        </p:txBody>
      </p:sp>
      <p:pic>
        <p:nvPicPr>
          <p:cNvPr id="5" name="Content Placeholder 4" descr="A picture containing person, posing, standing&#10;&#10;Description automatically generated">
            <a:extLst>
              <a:ext uri="{FF2B5EF4-FFF2-40B4-BE49-F238E27FC236}">
                <a16:creationId xmlns:a16="http://schemas.microsoft.com/office/drawing/2014/main" id="{944B1D9D-6AFE-4645-96E5-57B7A20E9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624" y="1393138"/>
            <a:ext cx="337908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FCE819-4824-7640-893C-0C5CB0944554}"/>
              </a:ext>
            </a:extLst>
          </p:cNvPr>
          <p:cNvSpPr txBox="1"/>
          <p:nvPr/>
        </p:nvSpPr>
        <p:spPr>
          <a:xfrm>
            <a:off x="5474043" y="1865870"/>
            <a:ext cx="58797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was trained in the swimming team in YMCA when I was lived in Freeport Bahamas, and I have 7 years experiences in swimming coaching and am professional certificates holder issued by authorities in China and the U.K. I am good at staged class designing and help students to improve their swimming skills step-by-step. </a:t>
            </a:r>
            <a:endParaRPr lang="en-CN" dirty="0"/>
          </a:p>
          <a:p>
            <a:r>
              <a:rPr lang="en-US" dirty="0"/>
              <a:t>I really enjoy working with children and I do have good communication skills.</a:t>
            </a:r>
            <a:endParaRPr lang="en-CN" dirty="0"/>
          </a:p>
          <a:p>
            <a:r>
              <a:rPr lang="en-US" dirty="0"/>
              <a:t>It’s a great honor for me to join the ISB team, and we will work hard together in the following time.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96334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7048"/>
          </a:xfrm>
        </p:spPr>
        <p:txBody>
          <a:bodyPr/>
          <a:lstStyle/>
          <a:p>
            <a:r>
              <a:rPr lang="en-US" dirty="0"/>
              <a:t>Our Roles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2174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Joe Zheng </a:t>
            </a:r>
            <a:r>
              <a:rPr lang="mr-IN" dirty="0"/>
              <a:t>–</a:t>
            </a:r>
            <a:r>
              <a:rPr lang="en-US" dirty="0"/>
              <a:t> Baby Dragons, Little Dragons Silver &amp; Gold</a:t>
            </a:r>
          </a:p>
          <a:p>
            <a:r>
              <a:rPr lang="en-US" b="1" dirty="0"/>
              <a:t>Arthur Wang </a:t>
            </a:r>
            <a:r>
              <a:rPr lang="mr-IN" dirty="0"/>
              <a:t>–</a:t>
            </a:r>
            <a:r>
              <a:rPr lang="en-US" dirty="0"/>
              <a:t> ES Blue Squad</a:t>
            </a:r>
          </a:p>
          <a:p>
            <a:r>
              <a:rPr lang="en-US" b="1" dirty="0"/>
              <a:t>Ariel Wu </a:t>
            </a:r>
            <a:r>
              <a:rPr lang="mr-IN" dirty="0"/>
              <a:t>–</a:t>
            </a:r>
            <a:r>
              <a:rPr lang="en-US" dirty="0"/>
              <a:t> ES Bronze Squad, Upper-Level Squads and Varsity Girls Head Coach.</a:t>
            </a:r>
          </a:p>
          <a:p>
            <a:r>
              <a:rPr lang="en-US" b="1" dirty="0"/>
              <a:t>Mona </a:t>
            </a:r>
            <a:r>
              <a:rPr lang="mr-IN" dirty="0"/>
              <a:t>–</a:t>
            </a:r>
            <a:r>
              <a:rPr lang="en-US" dirty="0"/>
              <a:t> Little Dragons Bronze, MS Blue / Bronze Squad Coach </a:t>
            </a:r>
          </a:p>
          <a:p>
            <a:r>
              <a:rPr lang="en-US" b="1" dirty="0"/>
              <a:t>Jenny Deng  </a:t>
            </a:r>
            <a:r>
              <a:rPr lang="mr-IN" dirty="0"/>
              <a:t>–</a:t>
            </a:r>
            <a:r>
              <a:rPr lang="en-US" dirty="0"/>
              <a:t> TA / Office Assistant </a:t>
            </a:r>
          </a:p>
          <a:p>
            <a:r>
              <a:rPr lang="en-US" b="1" dirty="0"/>
              <a:t>Nic Wilson </a:t>
            </a:r>
            <a:r>
              <a:rPr lang="mr-IN" dirty="0"/>
              <a:t>–</a:t>
            </a:r>
            <a:r>
              <a:rPr lang="en-US" dirty="0"/>
              <a:t> Aquatics Director, UNI / Varsity Boys Squad Coach</a:t>
            </a:r>
          </a:p>
        </p:txBody>
      </p:sp>
    </p:spTree>
    <p:extLst>
      <p:ext uri="{BB962C8B-B14F-4D97-AF65-F5344CB8AC3E}">
        <p14:creationId xmlns:p14="http://schemas.microsoft.com/office/powerpoint/2010/main" val="48842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3962-A260-064A-B006-721ECB0FA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Squad Coaches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4945EE-4BBF-1647-BE2C-6A6F8E739D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61857" y="1624264"/>
          <a:ext cx="8668286" cy="333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868">
                  <a:extLst>
                    <a:ext uri="{9D8B030D-6E8A-4147-A177-3AD203B41FA5}">
                      <a16:colId xmlns:a16="http://schemas.microsoft.com/office/drawing/2014/main" val="1372403929"/>
                    </a:ext>
                  </a:extLst>
                </a:gridCol>
                <a:gridCol w="659502">
                  <a:extLst>
                    <a:ext uri="{9D8B030D-6E8A-4147-A177-3AD203B41FA5}">
                      <a16:colId xmlns:a16="http://schemas.microsoft.com/office/drawing/2014/main" val="262031322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614832958"/>
                    </a:ext>
                  </a:extLst>
                </a:gridCol>
                <a:gridCol w="724218">
                  <a:extLst>
                    <a:ext uri="{9D8B030D-6E8A-4147-A177-3AD203B41FA5}">
                      <a16:colId xmlns:a16="http://schemas.microsoft.com/office/drawing/2014/main" val="2296594583"/>
                    </a:ext>
                  </a:extLst>
                </a:gridCol>
                <a:gridCol w="678128">
                  <a:extLst>
                    <a:ext uri="{9D8B030D-6E8A-4147-A177-3AD203B41FA5}">
                      <a16:colId xmlns:a16="http://schemas.microsoft.com/office/drawing/2014/main" val="2958797065"/>
                    </a:ext>
                  </a:extLst>
                </a:gridCol>
                <a:gridCol w="678128">
                  <a:extLst>
                    <a:ext uri="{9D8B030D-6E8A-4147-A177-3AD203B41FA5}">
                      <a16:colId xmlns:a16="http://schemas.microsoft.com/office/drawing/2014/main" val="3733622581"/>
                    </a:ext>
                  </a:extLst>
                </a:gridCol>
                <a:gridCol w="767080">
                  <a:extLst>
                    <a:ext uri="{9D8B030D-6E8A-4147-A177-3AD203B41FA5}">
                      <a16:colId xmlns:a16="http://schemas.microsoft.com/office/drawing/2014/main" val="3249256435"/>
                    </a:ext>
                  </a:extLst>
                </a:gridCol>
                <a:gridCol w="784543">
                  <a:extLst>
                    <a:ext uri="{9D8B030D-6E8A-4147-A177-3AD203B41FA5}">
                      <a16:colId xmlns:a16="http://schemas.microsoft.com/office/drawing/2014/main" val="1803224090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737843978"/>
                    </a:ext>
                  </a:extLst>
                </a:gridCol>
                <a:gridCol w="568643">
                  <a:extLst>
                    <a:ext uri="{9D8B030D-6E8A-4147-A177-3AD203B41FA5}">
                      <a16:colId xmlns:a16="http://schemas.microsoft.com/office/drawing/2014/main" val="4139107016"/>
                    </a:ext>
                  </a:extLst>
                </a:gridCol>
                <a:gridCol w="679768">
                  <a:extLst>
                    <a:ext uri="{9D8B030D-6E8A-4147-A177-3AD203B41FA5}">
                      <a16:colId xmlns:a16="http://schemas.microsoft.com/office/drawing/2014/main" val="3867546539"/>
                    </a:ext>
                  </a:extLst>
                </a:gridCol>
                <a:gridCol w="678128">
                  <a:extLst>
                    <a:ext uri="{9D8B030D-6E8A-4147-A177-3AD203B41FA5}">
                      <a16:colId xmlns:a16="http://schemas.microsoft.com/office/drawing/2014/main" val="1138350028"/>
                    </a:ext>
                  </a:extLst>
                </a:gridCol>
              </a:tblGrid>
              <a:tr h="512545">
                <a:tc>
                  <a:txBody>
                    <a:bodyPr/>
                    <a:lstStyle/>
                    <a:p>
                      <a:r>
                        <a:rPr lang="en-CN" dirty="0"/>
                        <a:t>Coach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LDB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LBS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LDG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ESB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EBR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MSB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MBR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HSP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477357"/>
                  </a:ext>
                </a:extLst>
              </a:tr>
              <a:tr h="512545">
                <a:tc>
                  <a:txBody>
                    <a:bodyPr/>
                    <a:lstStyle/>
                    <a:p>
                      <a:r>
                        <a:rPr lang="en-CN" dirty="0"/>
                        <a:t>Ariel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30871"/>
                  </a:ext>
                </a:extLst>
              </a:tr>
              <a:tr h="512545">
                <a:tc>
                  <a:txBody>
                    <a:bodyPr/>
                    <a:lstStyle/>
                    <a:p>
                      <a:r>
                        <a:rPr lang="en-CN" dirty="0"/>
                        <a:t>Arthur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003792"/>
                  </a:ext>
                </a:extLst>
              </a:tr>
              <a:tr h="512545">
                <a:tc>
                  <a:txBody>
                    <a:bodyPr/>
                    <a:lstStyle/>
                    <a:p>
                      <a:r>
                        <a:rPr lang="en-CN" dirty="0"/>
                        <a:t>Joe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12743"/>
                  </a:ext>
                </a:extLst>
              </a:tr>
              <a:tr h="324853">
                <a:tc>
                  <a:txBody>
                    <a:bodyPr/>
                    <a:lstStyle/>
                    <a:p>
                      <a:r>
                        <a:rPr lang="en-CN" dirty="0"/>
                        <a:t>Mona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277250"/>
                  </a:ext>
                </a:extLst>
              </a:tr>
              <a:tr h="512545">
                <a:tc>
                  <a:txBody>
                    <a:bodyPr/>
                    <a:lstStyle/>
                    <a:p>
                      <a:r>
                        <a:rPr lang="en-CN" dirty="0"/>
                        <a:t>Nic </a:t>
                      </a:r>
                    </a:p>
                    <a:p>
                      <a:r>
                        <a:rPr lang="en-CN" dirty="0"/>
                        <a:t>*Support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279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431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C75A-6C05-0E45-B29C-84B92857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864A5-404B-9A4C-B9FD-51FABA066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Nic Wilson – Aquatics Director – </a:t>
            </a:r>
            <a:r>
              <a:rPr lang="en-US" dirty="0">
                <a:hlinkClick r:id="rId2"/>
              </a:rPr>
              <a:t>nwilson@isb.bj.edu.cn</a:t>
            </a:r>
            <a:r>
              <a:rPr lang="en-US" dirty="0"/>
              <a:t> </a:t>
            </a:r>
          </a:p>
          <a:p>
            <a:r>
              <a:rPr lang="en-US" dirty="0"/>
              <a:t>General enquiries should be sent to </a:t>
            </a:r>
            <a:r>
              <a:rPr lang="en-US" dirty="0">
                <a:hlinkClick r:id="rId3"/>
              </a:rPr>
              <a:t>jdeng@isb.bj.edu.cn</a:t>
            </a:r>
            <a:r>
              <a:rPr lang="en-US" dirty="0"/>
              <a:t>   </a:t>
            </a:r>
          </a:p>
          <a:p>
            <a:r>
              <a:rPr lang="en-US" dirty="0"/>
              <a:t>Squad or Swimmer Related Queries – Applicable Coaches </a:t>
            </a:r>
          </a:p>
          <a:p>
            <a:pPr marL="0" indent="0">
              <a:buNone/>
            </a:pPr>
            <a:r>
              <a:rPr lang="en-US" dirty="0"/>
              <a:t>Joe Zheng – </a:t>
            </a:r>
            <a:r>
              <a:rPr lang="en-US" dirty="0">
                <a:hlinkClick r:id="rId4"/>
              </a:rPr>
              <a:t>wgzheng@isb.bj.edu.cn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Arthur Wang - </a:t>
            </a:r>
            <a:r>
              <a:rPr lang="en-US" dirty="0">
                <a:hlinkClick r:id="rId5"/>
              </a:rPr>
              <a:t>awang@isb.bj.edu.cn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Mona Tao – </a:t>
            </a:r>
            <a:r>
              <a:rPr lang="en-US" dirty="0">
                <a:hlinkClick r:id="rId6"/>
              </a:rPr>
              <a:t>mtao@isb.bj.edu.cn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Ariel Wu – </a:t>
            </a:r>
            <a:r>
              <a:rPr lang="en-US" dirty="0">
                <a:hlinkClick r:id="rId7"/>
              </a:rPr>
              <a:t>awu@isb.bj.edu.cn</a:t>
            </a:r>
            <a:r>
              <a:rPr lang="en-US" dirty="0"/>
              <a:t> </a:t>
            </a:r>
          </a:p>
          <a:p>
            <a:r>
              <a:rPr lang="en-US" dirty="0"/>
              <a:t>WECHAT – This is not our official communication channel. </a:t>
            </a:r>
          </a:p>
        </p:txBody>
      </p:sp>
    </p:spTree>
    <p:extLst>
      <p:ext uri="{BB962C8B-B14F-4D97-AF65-F5344CB8AC3E}">
        <p14:creationId xmlns:p14="http://schemas.microsoft.com/office/powerpoint/2010/main" val="2112036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6EF212BE3E9D4994B57E9B72EB2099" ma:contentTypeVersion="6" ma:contentTypeDescription="Create a new document." ma:contentTypeScope="" ma:versionID="0e06b8b51de9bf4d98f20a770d73ea32">
  <xsd:schema xmlns:xsd="http://www.w3.org/2001/XMLSchema" xmlns:xs="http://www.w3.org/2001/XMLSchema" xmlns:p="http://schemas.microsoft.com/office/2006/metadata/properties" xmlns:ns2="206dda37-a26f-4d0f-beb5-f89c7ad3ac34" targetNamespace="http://schemas.microsoft.com/office/2006/metadata/properties" ma:root="true" ma:fieldsID="bf78594f141da31868af2dea1df5cd33" ns2:_="">
    <xsd:import namespace="206dda37-a26f-4d0f-beb5-f89c7ad3a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dda37-a26f-4d0f-beb5-f89c7ad3ac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7AE4DD-6EE1-46CB-8345-248073D858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63E865-6B3A-44A6-88FD-3DBFDF5514A1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206dda37-a26f-4d0f-beb5-f89c7ad3ac34"/>
  </ds:schemaRefs>
</ds:datastoreItem>
</file>

<file path=customXml/itemProps3.xml><?xml version="1.0" encoding="utf-8"?>
<ds:datastoreItem xmlns:ds="http://schemas.openxmlformats.org/officeDocument/2006/customXml" ds:itemID="{FC8A994D-E84D-45E9-87E0-1D94A6CAC2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6dda37-a26f-4d0f-beb5-f89c7ad3a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5855</TotalTime>
  <Words>1796</Words>
  <Application>Microsoft Macintosh PowerPoint</Application>
  <PresentationFormat>Widescreen</PresentationFormat>
  <Paragraphs>227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Copperplate Gothic Bold</vt:lpstr>
      <vt:lpstr>Office 主题​​</vt:lpstr>
      <vt:lpstr>PowerPoint Presentation</vt:lpstr>
      <vt:lpstr>New This Year – Season Focuses for Meets </vt:lpstr>
      <vt:lpstr>New This Year Equipment for all swimmers.       </vt:lpstr>
      <vt:lpstr>Swim Academy Numbers</vt:lpstr>
      <vt:lpstr>Aquatics Team </vt:lpstr>
      <vt:lpstr>Welcome – Mona Tao </vt:lpstr>
      <vt:lpstr>Our Roles  </vt:lpstr>
      <vt:lpstr>Squad Coaches </vt:lpstr>
      <vt:lpstr>Communications </vt:lpstr>
      <vt:lpstr>Activities Department Team Support</vt:lpstr>
      <vt:lpstr>Volunteer Committee Team</vt:lpstr>
      <vt:lpstr>Positions Needed 2021-22</vt:lpstr>
      <vt:lpstr>Want to get more involved?</vt:lpstr>
      <vt:lpstr>Desks Outside The Venue </vt:lpstr>
      <vt:lpstr>Equipment Size Checking </vt:lpstr>
      <vt:lpstr>Parent Volunteering </vt:lpstr>
      <vt:lpstr>Academy Session 1 </vt:lpstr>
      <vt:lpstr>Schedule Reminders </vt:lpstr>
      <vt:lpstr>Tech Lane </vt:lpstr>
      <vt:lpstr>ISB’s Long Term Athletic Development Model</vt:lpstr>
      <vt:lpstr>How Many Practices Should my child be doing?</vt:lpstr>
      <vt:lpstr>Attendance </vt:lpstr>
      <vt:lpstr>How will we take attendance this year?</vt:lpstr>
      <vt:lpstr>Steps To Follow When in the Team </vt:lpstr>
      <vt:lpstr>Steps to Follow When in the Team </vt:lpstr>
      <vt:lpstr>Steps to Follow When in the Team </vt:lpstr>
      <vt:lpstr>Fee Structures</vt:lpstr>
      <vt:lpstr>What else do the fees cover?</vt:lpstr>
      <vt:lpstr>GUIDE TO FOLLOW ON ROCKET SCIENCE PORTAL</vt:lpstr>
      <vt:lpstr>Award Scheme - Graduation Badges </vt:lpstr>
      <vt:lpstr>Award Scheme – IMX and IM Ready</vt:lpstr>
      <vt:lpstr>Team Unify </vt:lpstr>
      <vt:lpstr>Logging Into Team Unify Site </vt:lpstr>
      <vt:lpstr>My Account </vt:lpstr>
      <vt:lpstr>Member Profile  </vt:lpstr>
      <vt:lpstr>Signing Up For Meets </vt:lpstr>
      <vt:lpstr>Signing Up For Meets </vt:lpstr>
      <vt:lpstr>Signing Up For Meets</vt:lpstr>
      <vt:lpstr>Signing Up For Meets </vt:lpstr>
      <vt:lpstr>Signing Up For Meets *Please ensure swimmers qualify </vt:lpstr>
      <vt:lpstr>OnDeck App – Team Unify </vt:lpstr>
      <vt:lpstr>Reminders for swimmers at meets</vt:lpstr>
      <vt:lpstr>Goals for the Academy this Year..</vt:lpstr>
      <vt:lpstr>How Can Families Help Foster Team Spirit? </vt:lpstr>
      <vt:lpstr>Things for Swimmers to be mindful of…. </vt:lpstr>
      <vt:lpstr>We look forward to a wonderful year.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Season Wu [STAFF]</dc:creator>
  <cp:lastModifiedBy>Nic Wilson [STAFF]</cp:lastModifiedBy>
  <cp:revision>44</cp:revision>
  <dcterms:created xsi:type="dcterms:W3CDTF">2019-11-01T08:20:23Z</dcterms:created>
  <dcterms:modified xsi:type="dcterms:W3CDTF">2021-09-24T02:42:55Z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0x0101007B6EF212BE3E9D4994B57E9B72EB2099</vt:lpwstr>
  </property>
</Properties>
</file>